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358" r:id="rId3"/>
    <p:sldId id="356" r:id="rId4"/>
    <p:sldId id="355" r:id="rId5"/>
    <p:sldId id="357" r:id="rId6"/>
    <p:sldId id="362" r:id="rId7"/>
    <p:sldId id="359" r:id="rId8"/>
    <p:sldId id="360" r:id="rId9"/>
    <p:sldId id="361" r:id="rId10"/>
    <p:sldId id="364" r:id="rId11"/>
    <p:sldId id="370" r:id="rId12"/>
    <p:sldId id="261" r:id="rId13"/>
    <p:sldId id="365" r:id="rId14"/>
    <p:sldId id="366" r:id="rId15"/>
    <p:sldId id="367" r:id="rId16"/>
    <p:sldId id="368" r:id="rId17"/>
    <p:sldId id="375" r:id="rId18"/>
    <p:sldId id="376" r:id="rId19"/>
    <p:sldId id="369" r:id="rId20"/>
    <p:sldId id="377" r:id="rId21"/>
    <p:sldId id="378" r:id="rId22"/>
    <p:sldId id="379" r:id="rId23"/>
    <p:sldId id="382" r:id="rId24"/>
    <p:sldId id="383" r:id="rId25"/>
    <p:sldId id="380" r:id="rId26"/>
    <p:sldId id="3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p:restoredTop sz="94674"/>
  </p:normalViewPr>
  <p:slideViewPr>
    <p:cSldViewPr snapToGrid="0" snapToObjects="1">
      <p:cViewPr varScale="1">
        <p:scale>
          <a:sx n="112" d="100"/>
          <a:sy n="112" d="100"/>
        </p:scale>
        <p:origin x="328"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D0D3-8B7A-4F4C-A6CC-8EC97B9F31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7FB8E8-2B1D-B143-84D7-2A81B172B6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04CE0F-375C-C946-AD48-34748C47AF75}"/>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5" name="Footer Placeholder 4">
            <a:extLst>
              <a:ext uri="{FF2B5EF4-FFF2-40B4-BE49-F238E27FC236}">
                <a16:creationId xmlns:a16="http://schemas.microsoft.com/office/drawing/2014/main" id="{FBF5E6C1-DA22-D343-B934-4146C74F4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253DE-93E2-FD4B-A69A-A7C54F579904}"/>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921861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B51E-F686-CB41-8A2E-C27196BE9C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42854-3F1C-D24C-946D-62D468D534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4E427-3DD3-B04A-96B8-19C610D42660}"/>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5" name="Footer Placeholder 4">
            <a:extLst>
              <a:ext uri="{FF2B5EF4-FFF2-40B4-BE49-F238E27FC236}">
                <a16:creationId xmlns:a16="http://schemas.microsoft.com/office/drawing/2014/main" id="{39C8EF71-FAA6-7A40-9AF1-1105595A5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C5A5E-DF80-374A-8AEA-60508694B9EA}"/>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61839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B326C2-58B6-2648-B6ED-F52B20C629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6446C-6C3C-AE49-83D8-7F993DBE28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0BBC4-FEEC-614D-9F24-41A3C162FB4E}"/>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5" name="Footer Placeholder 4">
            <a:extLst>
              <a:ext uri="{FF2B5EF4-FFF2-40B4-BE49-F238E27FC236}">
                <a16:creationId xmlns:a16="http://schemas.microsoft.com/office/drawing/2014/main" id="{0BFB037B-0E6D-2348-B6B9-37130E19E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99E0F-95A9-C24F-8DA2-6900165D3391}"/>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133145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84CC-2DA1-4B41-AC55-9861EC71B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BA0BA1-6F16-5544-A11A-0BB1CDC664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3C0EB-61DA-644F-B547-F971A6ADF801}"/>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5" name="Footer Placeholder 4">
            <a:extLst>
              <a:ext uri="{FF2B5EF4-FFF2-40B4-BE49-F238E27FC236}">
                <a16:creationId xmlns:a16="http://schemas.microsoft.com/office/drawing/2014/main" id="{D09EB13C-A653-4A4F-8D36-DA443A807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FDE32-54C9-ED40-97A0-EFD81CE162E8}"/>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217954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FC57-3BE5-9C41-8135-D853BDD66A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94A7E0-3A2A-A249-AAF1-0D2D8F99C7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08A3C6-6670-6649-8549-26D8DE02A2E5}"/>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5" name="Footer Placeholder 4">
            <a:extLst>
              <a:ext uri="{FF2B5EF4-FFF2-40B4-BE49-F238E27FC236}">
                <a16:creationId xmlns:a16="http://schemas.microsoft.com/office/drawing/2014/main" id="{530FF624-9AFC-CE48-83AD-78194BDAD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ED659-B371-7248-B21A-31C6002B5E46}"/>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318769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6791-74E6-D944-AA89-E37DAFDA6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661B2-4E36-D54C-86E2-E61514844C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1BB6BF-9FF5-B440-965F-DD21AD81300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0375D8-CDD0-F949-B547-6D0D9A268A9A}"/>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6" name="Footer Placeholder 5">
            <a:extLst>
              <a:ext uri="{FF2B5EF4-FFF2-40B4-BE49-F238E27FC236}">
                <a16:creationId xmlns:a16="http://schemas.microsoft.com/office/drawing/2014/main" id="{96AAE576-CC34-0746-91DF-26B6E6446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8C61AD-1AE6-E44E-BA2F-ADC1EB8A13E7}"/>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398140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D351-159D-E142-98FE-5DC0B16095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C2711-A6FD-924D-87E1-73F3ECF781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021F78-9C95-0E48-B790-C609044D45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89096C-28DC-3F47-BDA6-8A596912F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320104-1300-0340-9121-6E35F6C8E4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7B6F8E-78C4-824C-928B-4471CC401A6F}"/>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8" name="Footer Placeholder 7">
            <a:extLst>
              <a:ext uri="{FF2B5EF4-FFF2-40B4-BE49-F238E27FC236}">
                <a16:creationId xmlns:a16="http://schemas.microsoft.com/office/drawing/2014/main" id="{19E322EA-12FC-8B49-A1E0-08929E079F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048FEC-91B6-1641-B527-20B9C8E57E81}"/>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28334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C9265-867B-0941-8666-946AE36959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9B8A18-5E43-0B44-8575-8AE4F5EED467}"/>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4" name="Footer Placeholder 3">
            <a:extLst>
              <a:ext uri="{FF2B5EF4-FFF2-40B4-BE49-F238E27FC236}">
                <a16:creationId xmlns:a16="http://schemas.microsoft.com/office/drawing/2014/main" id="{81793F32-21E3-AC4D-97B4-1D6ED4DA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DDE86D-7DBB-1D45-8804-511688270143}"/>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1664466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7EEBD-E880-FE46-9F27-B4EB03BF65EC}"/>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3" name="Footer Placeholder 2">
            <a:extLst>
              <a:ext uri="{FF2B5EF4-FFF2-40B4-BE49-F238E27FC236}">
                <a16:creationId xmlns:a16="http://schemas.microsoft.com/office/drawing/2014/main" id="{044F4EF0-9887-AB49-9B41-CC364EED72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B3E024-9533-F146-8928-881C1C9AB07D}"/>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240295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83CF-D9DF-D348-9259-D01C07778B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1C1086-DF9E-B54A-9004-F04EAE8BF0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C96C6E-8FE9-CC43-9191-6B4381DF9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27FA95-4524-4841-B5B1-1601606A9E89}"/>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6" name="Footer Placeholder 5">
            <a:extLst>
              <a:ext uri="{FF2B5EF4-FFF2-40B4-BE49-F238E27FC236}">
                <a16:creationId xmlns:a16="http://schemas.microsoft.com/office/drawing/2014/main" id="{80B212DF-7F36-754F-88E2-2BDAB1AE2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F70BA-8500-4942-A20A-BD8405205708}"/>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182281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D107-AE74-7948-A3FA-245732918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B34A35-0977-E74B-9BAD-7945DAEFE5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DC0527-AE08-DB46-A246-37BAC76AC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2AC8B9-D7C8-2440-A2C5-2FAB4FC5D6C4}"/>
              </a:ext>
            </a:extLst>
          </p:cNvPr>
          <p:cNvSpPr>
            <a:spLocks noGrp="1"/>
          </p:cNvSpPr>
          <p:nvPr>
            <p:ph type="dt" sz="half" idx="10"/>
          </p:nvPr>
        </p:nvSpPr>
        <p:spPr/>
        <p:txBody>
          <a:bodyPr/>
          <a:lstStyle/>
          <a:p>
            <a:fld id="{8E94DCC6-667D-8243-9DE9-53208802E7DE}" type="datetimeFigureOut">
              <a:rPr lang="en-US" smtClean="0"/>
              <a:t>8/20/18</a:t>
            </a:fld>
            <a:endParaRPr lang="en-US"/>
          </a:p>
        </p:txBody>
      </p:sp>
      <p:sp>
        <p:nvSpPr>
          <p:cNvPr id="6" name="Footer Placeholder 5">
            <a:extLst>
              <a:ext uri="{FF2B5EF4-FFF2-40B4-BE49-F238E27FC236}">
                <a16:creationId xmlns:a16="http://schemas.microsoft.com/office/drawing/2014/main" id="{F5FDEC2F-E268-CD44-82BA-42C5DD22F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5FEFD6-1A0E-CF42-8F39-A6796BF0F265}"/>
              </a:ext>
            </a:extLst>
          </p:cNvPr>
          <p:cNvSpPr>
            <a:spLocks noGrp="1"/>
          </p:cNvSpPr>
          <p:nvPr>
            <p:ph type="sldNum" sz="quarter" idx="12"/>
          </p:nvPr>
        </p:nvSpPr>
        <p:spPr/>
        <p:txBody>
          <a:bodyPr/>
          <a:lstStyle/>
          <a:p>
            <a:fld id="{7BA501A2-1265-6A46-A1E7-D5E28253D29E}" type="slidenum">
              <a:rPr lang="en-US" smtClean="0"/>
              <a:t>‹#›</a:t>
            </a:fld>
            <a:endParaRPr lang="en-US"/>
          </a:p>
        </p:txBody>
      </p:sp>
    </p:spTree>
    <p:extLst>
      <p:ext uri="{BB962C8B-B14F-4D97-AF65-F5344CB8AC3E}">
        <p14:creationId xmlns:p14="http://schemas.microsoft.com/office/powerpoint/2010/main" val="2041129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9DDCD-9EFB-0448-9265-0BE0327E5F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8C7F0-75F3-C143-8E7E-AF00FC8D6D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FF728-821B-624F-9631-20E7A298E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4DCC6-667D-8243-9DE9-53208802E7DE}" type="datetimeFigureOut">
              <a:rPr lang="en-US" smtClean="0"/>
              <a:t>8/20/18</a:t>
            </a:fld>
            <a:endParaRPr lang="en-US"/>
          </a:p>
        </p:txBody>
      </p:sp>
      <p:sp>
        <p:nvSpPr>
          <p:cNvPr id="5" name="Footer Placeholder 4">
            <a:extLst>
              <a:ext uri="{FF2B5EF4-FFF2-40B4-BE49-F238E27FC236}">
                <a16:creationId xmlns:a16="http://schemas.microsoft.com/office/drawing/2014/main" id="{48B3490F-0113-7640-A1C5-6E8C49DB4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DA3DAB-A7AC-864B-950A-CC29963BF0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501A2-1265-6A46-A1E7-D5E28253D29E}" type="slidenum">
              <a:rPr lang="en-US" smtClean="0"/>
              <a:t>‹#›</a:t>
            </a:fld>
            <a:endParaRPr lang="en-US"/>
          </a:p>
        </p:txBody>
      </p:sp>
    </p:spTree>
    <p:extLst>
      <p:ext uri="{BB962C8B-B14F-4D97-AF65-F5344CB8AC3E}">
        <p14:creationId xmlns:p14="http://schemas.microsoft.com/office/powerpoint/2010/main" val="3834447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902537" y="2259235"/>
              <a:ext cx="8485235" cy="830997"/>
            </a:xfrm>
            <a:prstGeom prst="rect">
              <a:avLst/>
            </a:prstGeom>
            <a:noFill/>
          </p:spPr>
          <p:txBody>
            <a:bodyPr wrap="square" lIns="91440" tIns="45720" rIns="91440" bIns="45720">
              <a:spAutoFit/>
            </a:bodyPr>
            <a:lstStyle/>
            <a:p>
              <a:pPr algn="ctr"/>
              <a:r>
                <a:rPr lang="en-US" sz="48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 BELIEF</a:t>
              </a:r>
            </a:p>
          </p:txBody>
        </p:sp>
        <p:sp>
          <p:nvSpPr>
            <p:cNvPr id="6" name="TextBox 5"/>
            <p:cNvSpPr txBox="1"/>
            <p:nvPr/>
          </p:nvSpPr>
          <p:spPr>
            <a:xfrm>
              <a:off x="5632562" y="3296704"/>
              <a:ext cx="1123513" cy="830997"/>
            </a:xfrm>
            <a:prstGeom prst="rect">
              <a:avLst/>
            </a:prstGeom>
            <a:noFill/>
          </p:spPr>
          <p:txBody>
            <a:bodyPr wrap="none" rtlCol="0">
              <a:spAutoFit/>
            </a:bodyPr>
            <a:lstStyle/>
            <a:p>
              <a:r>
                <a:rPr lang="en-US" sz="4800" dirty="0">
                  <a:latin typeface="Copperplate Gothic Bold" charset="0"/>
                  <a:ea typeface="Copperplate Gothic Bold" charset="0"/>
                  <a:cs typeface="Copperplate Gothic Bold" charset="0"/>
                </a:rPr>
                <a:t>TO</a:t>
              </a:r>
            </a:p>
          </p:txBody>
        </p:sp>
        <p:sp>
          <p:nvSpPr>
            <p:cNvPr id="7" name="TextBox 6"/>
            <p:cNvSpPr txBox="1"/>
            <p:nvPr/>
          </p:nvSpPr>
          <p:spPr>
            <a:xfrm>
              <a:off x="3737087" y="4530822"/>
              <a:ext cx="5071773" cy="830997"/>
            </a:xfrm>
            <a:prstGeom prst="rect">
              <a:avLst/>
            </a:prstGeom>
            <a:noFill/>
          </p:spPr>
          <p:txBody>
            <a:bodyPr wrap="none" rtlCol="0">
              <a:spAutoFit/>
            </a:bodyPr>
            <a:lstStyle/>
            <a:p>
              <a:r>
                <a:rPr lang="en-US" sz="4800" dirty="0">
                  <a:latin typeface="Copperplate Gothic Bold" charset="0"/>
                  <a:ea typeface="Copperplate Gothic Bold" charset="0"/>
                  <a:cs typeface="Copperplate Gothic Bold" charset="0"/>
                </a:rPr>
                <a:t>CONVICTIONS</a:t>
              </a:r>
            </a:p>
          </p:txBody>
        </p:sp>
      </p:grpSp>
      <p:sp>
        <p:nvSpPr>
          <p:cNvPr id="8" name="Rectangle 7"/>
          <p:cNvSpPr/>
          <p:nvPr/>
        </p:nvSpPr>
        <p:spPr>
          <a:xfrm>
            <a:off x="1440418" y="1017651"/>
            <a:ext cx="9665109" cy="830997"/>
          </a:xfrm>
          <a:prstGeom prst="rect">
            <a:avLst/>
          </a:prstGeom>
          <a:noFill/>
        </p:spPr>
        <p:txBody>
          <a:bodyPr wrap="square" lIns="91440" tIns="45720" rIns="91440" bIns="45720">
            <a:spAutoFit/>
          </a:bodyPr>
          <a:lstStyle/>
          <a:p>
            <a:r>
              <a:rPr lang="en-US" sz="4800" b="1" spc="70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THE NECESSITY TO GO</a:t>
            </a:r>
            <a:endParaRPr lang="en-US" sz="48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endParaRPr>
          </a:p>
        </p:txBody>
      </p:sp>
      <p:sp>
        <p:nvSpPr>
          <p:cNvPr id="10" name="Rectangle 9"/>
          <p:cNvSpPr/>
          <p:nvPr/>
        </p:nvSpPr>
        <p:spPr>
          <a:xfrm>
            <a:off x="7521677" y="5761703"/>
            <a:ext cx="1140542" cy="648929"/>
          </a:xfrm>
          <a:prstGeom prst="rect">
            <a:avLst/>
          </a:prstGeom>
          <a:solidFill>
            <a:srgbClr val="23180E">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61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25A7A792-E893-204E-9642-D2C35C19EB9D}"/>
              </a:ext>
            </a:extLst>
          </p:cNvPr>
          <p:cNvSpPr txBox="1"/>
          <p:nvPr/>
        </p:nvSpPr>
        <p:spPr>
          <a:xfrm>
            <a:off x="6043299" y="154114"/>
            <a:ext cx="2679964"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What Is Truth?</a:t>
            </a:r>
          </a:p>
        </p:txBody>
      </p:sp>
      <p:sp>
        <p:nvSpPr>
          <p:cNvPr id="9" name="Rectangle 8">
            <a:extLst>
              <a:ext uri="{FF2B5EF4-FFF2-40B4-BE49-F238E27FC236}">
                <a16:creationId xmlns:a16="http://schemas.microsoft.com/office/drawing/2014/main" id="{26D6B244-9F30-964A-9B04-ECB191B6AFCB}"/>
              </a:ext>
            </a:extLst>
          </p:cNvPr>
          <p:cNvSpPr/>
          <p:nvPr/>
        </p:nvSpPr>
        <p:spPr>
          <a:xfrm>
            <a:off x="3176694" y="783969"/>
            <a:ext cx="8674412" cy="6001643"/>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John 18:28-38 </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28 </a:t>
            </a:r>
            <a:r>
              <a:rPr lang="en-US" sz="2400" b="0" i="0" u="none" strike="noStrike" dirty="0">
                <a:solidFill>
                  <a:srgbClr val="000000"/>
                </a:solidFill>
                <a:effectLst/>
                <a:latin typeface="Arial" panose="020B0604020202020204" pitchFamily="34" charset="0"/>
                <a:cs typeface="Arial" panose="020B0604020202020204" pitchFamily="34" charset="0"/>
              </a:rPr>
              <a:t>Then they led Jesus from Caiaphas to the Praetorium, and it was early morning. But they themselves did not go into the Praetorium, lest they should be defiled, but that they might eat the Passover. </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29 </a:t>
            </a:r>
            <a:r>
              <a:rPr lang="en-US" sz="2400" b="0" i="0" u="none" strike="noStrike" dirty="0">
                <a:solidFill>
                  <a:srgbClr val="000000"/>
                </a:solidFill>
                <a:effectLst/>
                <a:latin typeface="Arial" panose="020B0604020202020204" pitchFamily="34" charset="0"/>
                <a:cs typeface="Arial" panose="020B0604020202020204" pitchFamily="34" charset="0"/>
              </a:rPr>
              <a:t>Pilate then went out to them and said, “What accusation do you bring against this Man?”</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30 </a:t>
            </a:r>
            <a:r>
              <a:rPr lang="en-US" sz="2400" b="0" i="0" u="none" strike="noStrike" dirty="0">
                <a:solidFill>
                  <a:srgbClr val="000000"/>
                </a:solidFill>
                <a:effectLst/>
                <a:latin typeface="Arial" panose="020B0604020202020204" pitchFamily="34" charset="0"/>
                <a:cs typeface="Arial" panose="020B0604020202020204" pitchFamily="34" charset="0"/>
              </a:rPr>
              <a:t>They answered and said to him, “If He were not an evildoer, we would not have delivered Him up to you.”</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31 </a:t>
            </a:r>
            <a:r>
              <a:rPr lang="en-US" sz="2400" b="0" i="0" u="none" strike="noStrike" dirty="0">
                <a:solidFill>
                  <a:srgbClr val="000000"/>
                </a:solidFill>
                <a:effectLst/>
                <a:latin typeface="Arial" panose="020B0604020202020204" pitchFamily="34" charset="0"/>
                <a:cs typeface="Arial" panose="020B0604020202020204" pitchFamily="34" charset="0"/>
              </a:rPr>
              <a:t>Then Pilate said to them, “You take Him and judge Him according to your law.”</a:t>
            </a:r>
          </a:p>
          <a:p>
            <a:pPr algn="just"/>
            <a:r>
              <a:rPr lang="en-US" sz="2400" b="0" i="0" u="none" strike="noStrike" dirty="0">
                <a:solidFill>
                  <a:srgbClr val="000000"/>
                </a:solidFill>
                <a:effectLst/>
                <a:latin typeface="Arial" panose="020B0604020202020204" pitchFamily="34" charset="0"/>
                <a:cs typeface="Arial" panose="020B0604020202020204" pitchFamily="34" charset="0"/>
              </a:rPr>
              <a:t>Therefore the Jews said to him, “It is not lawful for us to put anyone to death,” </a:t>
            </a:r>
            <a:r>
              <a:rPr lang="en-US" sz="2400" b="1" i="0" u="none" strike="noStrike" baseline="30000" dirty="0">
                <a:solidFill>
                  <a:srgbClr val="000000"/>
                </a:solidFill>
                <a:effectLst/>
                <a:latin typeface="Arial" panose="020B0604020202020204" pitchFamily="34" charset="0"/>
                <a:cs typeface="Arial" panose="020B0604020202020204" pitchFamily="34" charset="0"/>
              </a:rPr>
              <a:t>32 </a:t>
            </a:r>
            <a:r>
              <a:rPr lang="en-US" sz="2400" b="0" i="0" u="none" strike="noStrike" dirty="0">
                <a:solidFill>
                  <a:srgbClr val="000000"/>
                </a:solidFill>
                <a:effectLst/>
                <a:latin typeface="Arial" panose="020B0604020202020204" pitchFamily="34" charset="0"/>
                <a:cs typeface="Arial" panose="020B0604020202020204" pitchFamily="34" charset="0"/>
              </a:rPr>
              <a:t>that the saying of Jesus might be fulfilled which He spoke, signifying by what death He would die.</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33 </a:t>
            </a:r>
            <a:r>
              <a:rPr lang="en-US" sz="2400" b="0" i="0" u="none" strike="noStrike" dirty="0">
                <a:solidFill>
                  <a:srgbClr val="000000"/>
                </a:solidFill>
                <a:effectLst/>
                <a:latin typeface="Arial" panose="020B0604020202020204" pitchFamily="34" charset="0"/>
                <a:cs typeface="Arial" panose="020B0604020202020204" pitchFamily="34" charset="0"/>
              </a:rPr>
              <a:t>Then Pilate entered the Praetorium again, called Jesus, and said to Him, “Are You the King of the Jews?”</a:t>
            </a:r>
          </a:p>
        </p:txBody>
      </p:sp>
    </p:spTree>
    <p:extLst>
      <p:ext uri="{BB962C8B-B14F-4D97-AF65-F5344CB8AC3E}">
        <p14:creationId xmlns:p14="http://schemas.microsoft.com/office/powerpoint/2010/main" val="223972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691590-65A7-A54D-83E8-9D8D9734A677}"/>
              </a:ext>
            </a:extLst>
          </p:cNvPr>
          <p:cNvSpPr/>
          <p:nvPr/>
        </p:nvSpPr>
        <p:spPr>
          <a:xfrm>
            <a:off x="1143000" y="619269"/>
            <a:ext cx="10070432" cy="5139869"/>
          </a:xfrm>
          <a:prstGeom prst="rect">
            <a:avLst/>
          </a:prstGeom>
        </p:spPr>
        <p:txBody>
          <a:bodyPr wrap="square">
            <a:spAutoFit/>
          </a:bodyPr>
          <a:lstStyle/>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34 </a:t>
            </a:r>
            <a:r>
              <a:rPr lang="en-US" sz="2400" b="0" i="0" u="none" strike="noStrike" dirty="0">
                <a:solidFill>
                  <a:srgbClr val="000000"/>
                </a:solidFill>
                <a:effectLst/>
                <a:latin typeface="Arial" panose="020B0604020202020204" pitchFamily="34" charset="0"/>
                <a:cs typeface="Arial" panose="020B0604020202020204" pitchFamily="34" charset="0"/>
              </a:rPr>
              <a:t>Jesus answered him, “Are you speaking for yourself about this, or did others tell you this concerning Me?”</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35 </a:t>
            </a:r>
            <a:r>
              <a:rPr lang="en-US" sz="2400" b="0" i="0" u="none" strike="noStrike" dirty="0">
                <a:solidFill>
                  <a:srgbClr val="000000"/>
                </a:solidFill>
                <a:effectLst/>
                <a:latin typeface="Arial" panose="020B0604020202020204" pitchFamily="34" charset="0"/>
                <a:cs typeface="Arial" panose="020B0604020202020204" pitchFamily="34" charset="0"/>
              </a:rPr>
              <a:t>Pilate answered, “Am I a Jew? Your own nation and the chief priests have delivered You to me. What have You done?”</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36 </a:t>
            </a:r>
            <a:r>
              <a:rPr lang="en-US" sz="2400" b="0" i="0" u="none" strike="noStrike" dirty="0">
                <a:solidFill>
                  <a:srgbClr val="000000"/>
                </a:solidFill>
                <a:effectLst/>
                <a:latin typeface="Arial" panose="020B0604020202020204" pitchFamily="34" charset="0"/>
                <a:cs typeface="Arial" panose="020B0604020202020204" pitchFamily="34" charset="0"/>
              </a:rPr>
              <a:t>Jesus answered, “My kingdom is not of this world. If My kingdom were of this world, My servants would fight, so that I should not be delivered to the Jews; but now My kingdom is not from here.”</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37 </a:t>
            </a:r>
            <a:r>
              <a:rPr lang="en-US" sz="2400" b="0" i="0" u="none" strike="noStrike" dirty="0">
                <a:solidFill>
                  <a:srgbClr val="000000"/>
                </a:solidFill>
                <a:effectLst/>
                <a:latin typeface="Arial" panose="020B0604020202020204" pitchFamily="34" charset="0"/>
                <a:cs typeface="Arial" panose="020B0604020202020204" pitchFamily="34" charset="0"/>
              </a:rPr>
              <a:t>Pilate therefore said to Him, “Are You a king then?”</a:t>
            </a:r>
          </a:p>
          <a:p>
            <a:pPr algn="just"/>
            <a:r>
              <a:rPr lang="en-US" sz="2400" b="0" i="0" u="none" strike="noStrike" dirty="0">
                <a:solidFill>
                  <a:srgbClr val="000000"/>
                </a:solidFill>
                <a:effectLst/>
                <a:latin typeface="Arial" panose="020B0604020202020204" pitchFamily="34" charset="0"/>
                <a:cs typeface="Arial" panose="020B0604020202020204" pitchFamily="34" charset="0"/>
              </a:rPr>
              <a:t>Jesus answered, “You say </a:t>
            </a:r>
            <a:r>
              <a:rPr lang="en-US" sz="2400" b="0" i="1" u="none" strike="noStrike" dirty="0">
                <a:solidFill>
                  <a:srgbClr val="000000"/>
                </a:solidFill>
                <a:effectLst/>
                <a:latin typeface="Arial" panose="020B0604020202020204" pitchFamily="34" charset="0"/>
                <a:cs typeface="Arial" panose="020B0604020202020204" pitchFamily="34" charset="0"/>
              </a:rPr>
              <a:t>rightly</a:t>
            </a:r>
            <a:r>
              <a:rPr lang="en-US" sz="2400" b="0" i="0" u="none" strike="noStrike" dirty="0">
                <a:solidFill>
                  <a:srgbClr val="000000"/>
                </a:solidFill>
                <a:effectLst/>
                <a:latin typeface="Arial" panose="020B0604020202020204" pitchFamily="34" charset="0"/>
                <a:cs typeface="Arial" panose="020B0604020202020204" pitchFamily="34" charset="0"/>
              </a:rPr>
              <a:t> that I am a king. For this cause I was born, and for this cause I have come into the world, that I should bear witness to the truth. Everyone who is of the truth hears My voice.”</a:t>
            </a:r>
          </a:p>
          <a:p>
            <a:pPr algn="just"/>
            <a:endParaRPr lang="en-US" sz="2400" b="1" i="0" u="none" strike="noStrike" baseline="30000" dirty="0">
              <a:solidFill>
                <a:srgbClr val="000000"/>
              </a:solidFill>
              <a:effectLst/>
              <a:latin typeface="Arial" panose="020B0604020202020204" pitchFamily="34" charset="0"/>
              <a:cs typeface="Arial" panose="020B0604020202020204" pitchFamily="34" charset="0"/>
            </a:endParaRP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38 </a:t>
            </a:r>
            <a:r>
              <a:rPr lang="en-US" sz="2400" b="0" i="0" u="none" strike="noStrike" dirty="0">
                <a:solidFill>
                  <a:srgbClr val="000000"/>
                </a:solidFill>
                <a:effectLst/>
                <a:latin typeface="Arial" panose="020B0604020202020204" pitchFamily="34" charset="0"/>
                <a:cs typeface="Arial" panose="020B0604020202020204" pitchFamily="34" charset="0"/>
              </a:rPr>
              <a:t>Pilate said to Him, “What is truth?” And when he had said this, he went out again to the Jews, and said to them, “I find no fault in Him at all.”</a:t>
            </a:r>
          </a:p>
        </p:txBody>
      </p:sp>
      <p:cxnSp>
        <p:nvCxnSpPr>
          <p:cNvPr id="4" name="Straight Connector 3">
            <a:extLst>
              <a:ext uri="{FF2B5EF4-FFF2-40B4-BE49-F238E27FC236}">
                <a16:creationId xmlns:a16="http://schemas.microsoft.com/office/drawing/2014/main" id="{68DF567D-631B-4647-AC22-7B7ACD741F04}"/>
              </a:ext>
            </a:extLst>
          </p:cNvPr>
          <p:cNvCxnSpPr>
            <a:cxnSpLocks/>
          </p:cNvCxnSpPr>
          <p:nvPr/>
        </p:nvCxnSpPr>
        <p:spPr>
          <a:xfrm>
            <a:off x="2851484" y="4319336"/>
            <a:ext cx="827772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4AE1C87-2F22-3640-B662-5C0881AF51CD}"/>
              </a:ext>
            </a:extLst>
          </p:cNvPr>
          <p:cNvCxnSpPr>
            <a:cxnSpLocks/>
          </p:cNvCxnSpPr>
          <p:nvPr/>
        </p:nvCxnSpPr>
        <p:spPr>
          <a:xfrm>
            <a:off x="1235242" y="4724399"/>
            <a:ext cx="32645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FA81DC37-A42D-5B47-882D-0528C13A3041}"/>
              </a:ext>
            </a:extLst>
          </p:cNvPr>
          <p:cNvSpPr/>
          <p:nvPr/>
        </p:nvSpPr>
        <p:spPr>
          <a:xfrm>
            <a:off x="4006516" y="4836695"/>
            <a:ext cx="2189745" cy="5033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8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C92213-0492-A24A-81AB-9E9EB5CD3A14}"/>
              </a:ext>
            </a:extLst>
          </p:cNvPr>
          <p:cNvSpPr txBox="1"/>
          <p:nvPr/>
        </p:nvSpPr>
        <p:spPr>
          <a:xfrm>
            <a:off x="1400643" y="198675"/>
            <a:ext cx="939071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Pilate was looking at the answer to his own question! </a:t>
            </a:r>
          </a:p>
        </p:txBody>
      </p:sp>
      <p:pic>
        <p:nvPicPr>
          <p:cNvPr id="2" name="Picture 1">
            <a:extLst>
              <a:ext uri="{FF2B5EF4-FFF2-40B4-BE49-F238E27FC236}">
                <a16:creationId xmlns:a16="http://schemas.microsoft.com/office/drawing/2014/main" id="{936279AB-34C4-7142-A8B4-C575B4105017}"/>
              </a:ext>
            </a:extLst>
          </p:cNvPr>
          <p:cNvPicPr>
            <a:picLocks noChangeAspect="1"/>
          </p:cNvPicPr>
          <p:nvPr/>
        </p:nvPicPr>
        <p:blipFill>
          <a:blip r:embed="rId2"/>
          <a:stretch>
            <a:fillRect/>
          </a:stretch>
        </p:blipFill>
        <p:spPr>
          <a:xfrm>
            <a:off x="1" y="733926"/>
            <a:ext cx="12191999" cy="6124074"/>
          </a:xfrm>
          <a:prstGeom prst="rect">
            <a:avLst/>
          </a:prstGeom>
        </p:spPr>
      </p:pic>
      <p:grpSp>
        <p:nvGrpSpPr>
          <p:cNvPr id="8" name="Group 7">
            <a:extLst>
              <a:ext uri="{FF2B5EF4-FFF2-40B4-BE49-F238E27FC236}">
                <a16:creationId xmlns:a16="http://schemas.microsoft.com/office/drawing/2014/main" id="{2D2D47F4-0BEC-FA42-92E9-C6DDFBA4B120}"/>
              </a:ext>
            </a:extLst>
          </p:cNvPr>
          <p:cNvGrpSpPr/>
          <p:nvPr/>
        </p:nvGrpSpPr>
        <p:grpSpPr>
          <a:xfrm>
            <a:off x="6883245" y="2135399"/>
            <a:ext cx="1487195" cy="1206499"/>
            <a:chOff x="6883245" y="2135399"/>
            <a:chExt cx="1487195" cy="1206499"/>
          </a:xfrm>
        </p:grpSpPr>
        <p:sp>
          <p:nvSpPr>
            <p:cNvPr id="5" name="Teardrop 4">
              <a:extLst>
                <a:ext uri="{FF2B5EF4-FFF2-40B4-BE49-F238E27FC236}">
                  <a16:creationId xmlns:a16="http://schemas.microsoft.com/office/drawing/2014/main" id="{630DB231-403A-6B40-B43C-8A566EF4B82F}"/>
                </a:ext>
              </a:extLst>
            </p:cNvPr>
            <p:cNvSpPr/>
            <p:nvPr/>
          </p:nvSpPr>
          <p:spPr>
            <a:xfrm rot="546749">
              <a:off x="6883245" y="2135399"/>
              <a:ext cx="1472145" cy="1206499"/>
            </a:xfrm>
            <a:prstGeom prst="teardrop">
              <a:avLst>
                <a:gd name="adj" fmla="val 16417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8A3E85-967E-DF43-BB7D-04CEBB4FAC8C}"/>
                </a:ext>
              </a:extLst>
            </p:cNvPr>
            <p:cNvSpPr/>
            <p:nvPr/>
          </p:nvSpPr>
          <p:spPr>
            <a:xfrm>
              <a:off x="6997700" y="2348832"/>
              <a:ext cx="1372740" cy="834598"/>
            </a:xfrm>
            <a:prstGeom prst="rect">
              <a:avLst/>
            </a:prstGeom>
          </p:spPr>
          <p:txBody>
            <a:bodyPr wrap="square">
              <a:spAutoFit/>
            </a:bodyPr>
            <a:lstStyle/>
            <a:p>
              <a:pPr algn="ctr"/>
              <a:r>
                <a:rPr lang="en-US" sz="2400" dirty="0">
                  <a:solidFill>
                    <a:srgbClr val="000000"/>
                  </a:solidFill>
                  <a:latin typeface="Arial" panose="020B0604020202020204" pitchFamily="34" charset="0"/>
                  <a:cs typeface="Arial" panose="020B0604020202020204" pitchFamily="34" charset="0"/>
                </a:rPr>
                <a:t>“What is </a:t>
              </a:r>
            </a:p>
            <a:p>
              <a:pPr algn="ctr"/>
              <a:r>
                <a:rPr lang="en-US" sz="2400" dirty="0">
                  <a:solidFill>
                    <a:srgbClr val="000000"/>
                  </a:solidFill>
                  <a:latin typeface="Arial" panose="020B0604020202020204" pitchFamily="34" charset="0"/>
                  <a:cs typeface="Arial" panose="020B0604020202020204" pitchFamily="34" charset="0"/>
                </a:rPr>
                <a:t>truth?”</a:t>
              </a:r>
              <a:endParaRPr lang="en-US" sz="2400" dirty="0"/>
            </a:p>
          </p:txBody>
        </p:sp>
      </p:grpSp>
    </p:spTree>
    <p:extLst>
      <p:ext uri="{BB962C8B-B14F-4D97-AF65-F5344CB8AC3E}">
        <p14:creationId xmlns:p14="http://schemas.microsoft.com/office/powerpoint/2010/main" val="42154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E3DE618F-FCB0-1D40-8711-77193E8EAF30}"/>
              </a:ext>
            </a:extLst>
          </p:cNvPr>
          <p:cNvSpPr txBox="1"/>
          <p:nvPr/>
        </p:nvSpPr>
        <p:spPr>
          <a:xfrm>
            <a:off x="5598799" y="250618"/>
            <a:ext cx="3638560"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The Person Of Truth</a:t>
            </a:r>
          </a:p>
        </p:txBody>
      </p:sp>
      <p:sp>
        <p:nvSpPr>
          <p:cNvPr id="2" name="Rectangle 1">
            <a:extLst>
              <a:ext uri="{FF2B5EF4-FFF2-40B4-BE49-F238E27FC236}">
                <a16:creationId xmlns:a16="http://schemas.microsoft.com/office/drawing/2014/main" id="{E838CBDA-51C8-7C4A-AE25-B2A61F3C2359}"/>
              </a:ext>
            </a:extLst>
          </p:cNvPr>
          <p:cNvSpPr/>
          <p:nvPr/>
        </p:nvSpPr>
        <p:spPr>
          <a:xfrm>
            <a:off x="4010525" y="1019554"/>
            <a:ext cx="7214937" cy="1569660"/>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John 1:14</a:t>
            </a:r>
            <a:r>
              <a:rPr lang="en-US" sz="2400" b="0" i="0" u="none" strike="noStrike" dirty="0">
                <a:solidFill>
                  <a:srgbClr val="000000"/>
                </a:solidFill>
                <a:effectLst/>
                <a:latin typeface="Arial" panose="020B0604020202020204" pitchFamily="34" charset="0"/>
                <a:cs typeface="Arial" panose="020B0604020202020204" pitchFamily="34" charset="0"/>
              </a:rPr>
              <a:t> </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14 </a:t>
            </a:r>
            <a:r>
              <a:rPr lang="en-US" sz="2400" b="0" i="0" u="none" strike="noStrike" dirty="0">
                <a:solidFill>
                  <a:srgbClr val="000000"/>
                </a:solidFill>
                <a:effectLst/>
                <a:latin typeface="Arial" panose="020B0604020202020204" pitchFamily="34" charset="0"/>
                <a:cs typeface="Arial" panose="020B0604020202020204" pitchFamily="34" charset="0"/>
              </a:rPr>
              <a:t>And </a:t>
            </a:r>
            <a:r>
              <a:rPr lang="en-US" sz="2400" b="1" i="1" u="none" strike="noStrike" dirty="0">
                <a:solidFill>
                  <a:srgbClr val="0432FF"/>
                </a:solidFill>
                <a:effectLst/>
                <a:latin typeface="Arial" panose="020B0604020202020204" pitchFamily="34" charset="0"/>
                <a:cs typeface="Arial" panose="020B0604020202020204" pitchFamily="34" charset="0"/>
              </a:rPr>
              <a:t>the Word became flesh </a:t>
            </a:r>
            <a:r>
              <a:rPr lang="en-US" sz="2400" b="0" i="0" u="none" strike="noStrike" dirty="0">
                <a:solidFill>
                  <a:srgbClr val="000000"/>
                </a:solidFill>
                <a:effectLst/>
                <a:latin typeface="Arial" panose="020B0604020202020204" pitchFamily="34" charset="0"/>
                <a:cs typeface="Arial" panose="020B0604020202020204" pitchFamily="34" charset="0"/>
              </a:rPr>
              <a:t>and dwelt among us, and we beheld His glory, the glory as of the only begotten of the Father, </a:t>
            </a:r>
            <a:r>
              <a:rPr lang="en-US" sz="2400" b="1" i="1" u="none" strike="noStrike" dirty="0">
                <a:solidFill>
                  <a:srgbClr val="0432FF"/>
                </a:solidFill>
                <a:effectLst/>
                <a:latin typeface="Arial" panose="020B0604020202020204" pitchFamily="34" charset="0"/>
                <a:cs typeface="Arial" panose="020B0604020202020204" pitchFamily="34" charset="0"/>
              </a:rPr>
              <a:t>full of grace and truth</a:t>
            </a:r>
            <a:r>
              <a:rPr lang="en-US" sz="2400" b="0" i="0" u="none" strike="noStrike" dirty="0">
                <a:solidFill>
                  <a:srgbClr val="000000"/>
                </a:solidFill>
                <a:effectLst/>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8B0EBDC8-16E8-E344-B5CB-89DE1997B7C9}"/>
              </a:ext>
            </a:extLst>
          </p:cNvPr>
          <p:cNvSpPr txBox="1"/>
          <p:nvPr/>
        </p:nvSpPr>
        <p:spPr>
          <a:xfrm>
            <a:off x="2454442" y="3138344"/>
            <a:ext cx="8771020"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Jesus is not only God with skin on, He is the very embodiment and essence of absolute moral and spiritual truth itself!</a:t>
            </a:r>
          </a:p>
        </p:txBody>
      </p:sp>
      <p:sp>
        <p:nvSpPr>
          <p:cNvPr id="9" name="TextBox 8">
            <a:extLst>
              <a:ext uri="{FF2B5EF4-FFF2-40B4-BE49-F238E27FC236}">
                <a16:creationId xmlns:a16="http://schemas.microsoft.com/office/drawing/2014/main" id="{0E0C18DF-C557-6B43-BB8C-BA20FC72DFD2}"/>
              </a:ext>
            </a:extLst>
          </p:cNvPr>
          <p:cNvSpPr txBox="1"/>
          <p:nvPr/>
        </p:nvSpPr>
        <p:spPr>
          <a:xfrm>
            <a:off x="2830186" y="4220823"/>
            <a:ext cx="7628021"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Moral and spiritual truth is not merely a concept to be believed.</a:t>
            </a:r>
          </a:p>
        </p:txBody>
      </p:sp>
      <p:sp>
        <p:nvSpPr>
          <p:cNvPr id="10" name="TextBox 9">
            <a:extLst>
              <a:ext uri="{FF2B5EF4-FFF2-40B4-BE49-F238E27FC236}">
                <a16:creationId xmlns:a16="http://schemas.microsoft.com/office/drawing/2014/main" id="{2800FD8B-3AAD-5245-9A06-6948E4B25497}"/>
              </a:ext>
            </a:extLst>
          </p:cNvPr>
          <p:cNvSpPr txBox="1"/>
          <p:nvPr/>
        </p:nvSpPr>
        <p:spPr>
          <a:xfrm>
            <a:off x="2830186" y="5328314"/>
            <a:ext cx="7914014"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Truth is a PERSON whom we can relate to - relational.</a:t>
            </a:r>
          </a:p>
        </p:txBody>
      </p:sp>
      <p:sp>
        <p:nvSpPr>
          <p:cNvPr id="11" name="TextBox 10">
            <a:extLst>
              <a:ext uri="{FF2B5EF4-FFF2-40B4-BE49-F238E27FC236}">
                <a16:creationId xmlns:a16="http://schemas.microsoft.com/office/drawing/2014/main" id="{7603CE93-8466-1442-A50B-5E2482E3C826}"/>
              </a:ext>
            </a:extLst>
          </p:cNvPr>
          <p:cNvSpPr txBox="1"/>
          <p:nvPr/>
        </p:nvSpPr>
        <p:spPr>
          <a:xfrm>
            <a:off x="2830186" y="6066473"/>
            <a:ext cx="7914014"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Moral and spiritual truth has flesh – it is Jesus Himself.</a:t>
            </a:r>
          </a:p>
        </p:txBody>
      </p:sp>
    </p:spTree>
    <p:extLst>
      <p:ext uri="{BB962C8B-B14F-4D97-AF65-F5344CB8AC3E}">
        <p14:creationId xmlns:p14="http://schemas.microsoft.com/office/powerpoint/2010/main" val="351087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D9B45-662E-FE4A-AEFC-7A6BD053E12D}"/>
              </a:ext>
            </a:extLst>
          </p:cNvPr>
          <p:cNvSpPr txBox="1"/>
          <p:nvPr/>
        </p:nvSpPr>
        <p:spPr>
          <a:xfrm>
            <a:off x="5715578" y="417410"/>
            <a:ext cx="6043286"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One of </a:t>
            </a:r>
            <a:r>
              <a:rPr lang="en-US" sz="2800" i="1" dirty="0">
                <a:latin typeface="Arial" panose="020B0604020202020204" pitchFamily="34" charset="0"/>
                <a:cs typeface="Arial" panose="020B0604020202020204" pitchFamily="34" charset="0"/>
              </a:rPr>
              <a:t>Webster’s</a:t>
            </a:r>
            <a:r>
              <a:rPr lang="en-US" sz="2800" dirty="0">
                <a:latin typeface="Arial" panose="020B0604020202020204" pitchFamily="34" charset="0"/>
                <a:cs typeface="Arial" panose="020B0604020202020204" pitchFamily="34" charset="0"/>
              </a:rPr>
              <a:t> definitions of truth: </a:t>
            </a:r>
          </a:p>
          <a:p>
            <a:pPr algn="ctr"/>
            <a:r>
              <a:rPr lang="en-US" sz="2800" dirty="0">
                <a:latin typeface="Arial" panose="020B0604020202020204" pitchFamily="34" charset="0"/>
                <a:cs typeface="Arial" panose="020B0604020202020204" pitchFamily="34" charset="0"/>
              </a:rPr>
              <a:t>“fidelity to an original or standard.” </a:t>
            </a:r>
          </a:p>
        </p:txBody>
      </p:sp>
      <p:grpSp>
        <p:nvGrpSpPr>
          <p:cNvPr id="11" name="Group 10">
            <a:extLst>
              <a:ext uri="{FF2B5EF4-FFF2-40B4-BE49-F238E27FC236}">
                <a16:creationId xmlns:a16="http://schemas.microsoft.com/office/drawing/2014/main" id="{DB995891-5878-0049-A4F1-0E4CA9761958}"/>
              </a:ext>
            </a:extLst>
          </p:cNvPr>
          <p:cNvGrpSpPr/>
          <p:nvPr/>
        </p:nvGrpSpPr>
        <p:grpSpPr>
          <a:xfrm>
            <a:off x="7134463" y="2899610"/>
            <a:ext cx="5057537" cy="3931534"/>
            <a:chOff x="7134463" y="2899610"/>
            <a:chExt cx="5057537" cy="3931534"/>
          </a:xfrm>
        </p:grpSpPr>
        <p:pic>
          <p:nvPicPr>
            <p:cNvPr id="2" name="Picture 1">
              <a:extLst>
                <a:ext uri="{FF2B5EF4-FFF2-40B4-BE49-F238E27FC236}">
                  <a16:creationId xmlns:a16="http://schemas.microsoft.com/office/drawing/2014/main" id="{30247118-3DAC-2546-BEF2-FDA98B1D7DFB}"/>
                </a:ext>
              </a:extLst>
            </p:cNvPr>
            <p:cNvPicPr>
              <a:picLocks noChangeAspect="1"/>
            </p:cNvPicPr>
            <p:nvPr/>
          </p:nvPicPr>
          <p:blipFill>
            <a:blip r:embed="rId2"/>
            <a:stretch>
              <a:fillRect/>
            </a:stretch>
          </p:blipFill>
          <p:spPr>
            <a:xfrm>
              <a:off x="8614611" y="3926304"/>
              <a:ext cx="3577389" cy="2904840"/>
            </a:xfrm>
            <a:prstGeom prst="rect">
              <a:avLst/>
            </a:prstGeom>
          </p:spPr>
        </p:pic>
        <p:sp>
          <p:nvSpPr>
            <p:cNvPr id="10" name="TextBox 9">
              <a:extLst>
                <a:ext uri="{FF2B5EF4-FFF2-40B4-BE49-F238E27FC236}">
                  <a16:creationId xmlns:a16="http://schemas.microsoft.com/office/drawing/2014/main" id="{B8C2B83C-361A-C747-A627-53E980CE5EF7}"/>
                </a:ext>
              </a:extLst>
            </p:cNvPr>
            <p:cNvSpPr txBox="1"/>
            <p:nvPr/>
          </p:nvSpPr>
          <p:spPr>
            <a:xfrm>
              <a:off x="7134463" y="2899610"/>
              <a:ext cx="2960296" cy="156966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 wall that is “true” is faithful to the original standard of measurement.</a:t>
              </a:r>
            </a:p>
          </p:txBody>
        </p:sp>
      </p:grpSp>
      <p:grpSp>
        <p:nvGrpSpPr>
          <p:cNvPr id="13" name="Group 12">
            <a:extLst>
              <a:ext uri="{FF2B5EF4-FFF2-40B4-BE49-F238E27FC236}">
                <a16:creationId xmlns:a16="http://schemas.microsoft.com/office/drawing/2014/main" id="{D5F3133C-AE1A-A14B-8980-648B4F4788CB}"/>
              </a:ext>
            </a:extLst>
          </p:cNvPr>
          <p:cNvGrpSpPr/>
          <p:nvPr/>
        </p:nvGrpSpPr>
        <p:grpSpPr>
          <a:xfrm>
            <a:off x="9804" y="0"/>
            <a:ext cx="5130800" cy="6579053"/>
            <a:chOff x="9804" y="0"/>
            <a:chExt cx="5130800" cy="6579053"/>
          </a:xfrm>
        </p:grpSpPr>
        <p:pic>
          <p:nvPicPr>
            <p:cNvPr id="5" name="Picture 4">
              <a:extLst>
                <a:ext uri="{FF2B5EF4-FFF2-40B4-BE49-F238E27FC236}">
                  <a16:creationId xmlns:a16="http://schemas.microsoft.com/office/drawing/2014/main" id="{EF66F508-35C4-B34A-AED5-8E2244B4C54F}"/>
                </a:ext>
              </a:extLst>
            </p:cNvPr>
            <p:cNvPicPr>
              <a:picLocks noChangeAspect="1"/>
            </p:cNvPicPr>
            <p:nvPr/>
          </p:nvPicPr>
          <p:blipFill>
            <a:blip r:embed="rId3"/>
            <a:stretch>
              <a:fillRect/>
            </a:stretch>
          </p:blipFill>
          <p:spPr>
            <a:xfrm>
              <a:off x="9804" y="0"/>
              <a:ext cx="5130800" cy="5130800"/>
            </a:xfrm>
            <a:prstGeom prst="rect">
              <a:avLst/>
            </a:prstGeom>
          </p:spPr>
        </p:pic>
        <p:sp>
          <p:nvSpPr>
            <p:cNvPr id="12" name="TextBox 11">
              <a:extLst>
                <a:ext uri="{FF2B5EF4-FFF2-40B4-BE49-F238E27FC236}">
                  <a16:creationId xmlns:a16="http://schemas.microsoft.com/office/drawing/2014/main" id="{C6951DD3-ED7E-9840-A4C6-C960C03B7465}"/>
                </a:ext>
              </a:extLst>
            </p:cNvPr>
            <p:cNvSpPr txBox="1"/>
            <p:nvPr/>
          </p:nvSpPr>
          <p:spPr>
            <a:xfrm>
              <a:off x="251063" y="5378724"/>
              <a:ext cx="4889541"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A carpenter wants to make sure that the walls he constructs are  “true” to the floor and other walls.</a:t>
              </a:r>
            </a:p>
          </p:txBody>
        </p:sp>
      </p:grpSp>
      <p:sp>
        <p:nvSpPr>
          <p:cNvPr id="9" name="Rounded Rectangle 8">
            <a:extLst>
              <a:ext uri="{FF2B5EF4-FFF2-40B4-BE49-F238E27FC236}">
                <a16:creationId xmlns:a16="http://schemas.microsoft.com/office/drawing/2014/main" id="{8601A373-1819-F04C-9DB6-DFFA0E70B8D3}"/>
              </a:ext>
            </a:extLst>
          </p:cNvPr>
          <p:cNvSpPr/>
          <p:nvPr/>
        </p:nvSpPr>
        <p:spPr>
          <a:xfrm>
            <a:off x="816233" y="3961366"/>
            <a:ext cx="3175000" cy="1204496"/>
          </a:xfrm>
          <a:prstGeom prst="roundRect">
            <a:avLst/>
          </a:prstGeom>
          <a:solidFill>
            <a:srgbClr val="FFFFFF">
              <a:alpha val="37255"/>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55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38386B76-56F4-9949-91E0-C9644FF33A7A}"/>
              </a:ext>
            </a:extLst>
          </p:cNvPr>
          <p:cNvSpPr txBox="1"/>
          <p:nvPr/>
        </p:nvSpPr>
        <p:spPr>
          <a:xfrm>
            <a:off x="3504172" y="388611"/>
            <a:ext cx="8069227" cy="954107"/>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But what is the “original” or “standard” for the kind of truth that Jesus talked about in </a:t>
            </a:r>
            <a:r>
              <a:rPr lang="en-US" sz="2800" b="1" dirty="0">
                <a:solidFill>
                  <a:srgbClr val="FF0000"/>
                </a:solidFill>
                <a:latin typeface="Arial" panose="020B0604020202020204" pitchFamily="34" charset="0"/>
                <a:cs typeface="Arial" panose="020B0604020202020204" pitchFamily="34" charset="0"/>
              </a:rPr>
              <a:t>John 18:37</a:t>
            </a:r>
            <a:r>
              <a:rPr lang="en-US" sz="2800" dirty="0">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1D401773-98C3-9C44-9089-AB5FAFFFCD8A}"/>
              </a:ext>
            </a:extLst>
          </p:cNvPr>
          <p:cNvSpPr/>
          <p:nvPr/>
        </p:nvSpPr>
        <p:spPr>
          <a:xfrm>
            <a:off x="3431004" y="1593923"/>
            <a:ext cx="8129338" cy="830997"/>
          </a:xfrm>
          <a:prstGeom prst="rect">
            <a:avLst/>
          </a:prstGeom>
        </p:spPr>
        <p:txBody>
          <a:bodyPr wrap="square">
            <a:spAutoFit/>
          </a:bodyPr>
          <a:lstStyle/>
          <a:p>
            <a:pPr algn="just"/>
            <a:r>
              <a:rPr lang="en-US" sz="2400" b="0" i="0" u="none" strike="noStrike" dirty="0">
                <a:solidFill>
                  <a:srgbClr val="000000"/>
                </a:solidFill>
                <a:effectLst/>
                <a:latin typeface="Arial" panose="020B0604020202020204" pitchFamily="34" charset="0"/>
                <a:cs typeface="Arial" panose="020B0604020202020204" pitchFamily="34" charset="0"/>
              </a:rPr>
              <a:t>“For this cause I was born, and for this cause I have come into the world, </a:t>
            </a:r>
            <a:r>
              <a:rPr lang="en-US" sz="2400" b="1" i="1" u="none" strike="noStrike" dirty="0">
                <a:solidFill>
                  <a:srgbClr val="0432FF"/>
                </a:solidFill>
                <a:effectLst/>
                <a:latin typeface="Arial" panose="020B0604020202020204" pitchFamily="34" charset="0"/>
                <a:cs typeface="Arial" panose="020B0604020202020204" pitchFamily="34" charset="0"/>
              </a:rPr>
              <a:t>that I should bear witness to the truth</a:t>
            </a:r>
            <a:r>
              <a:rPr lang="en-US" sz="2400" b="0" i="0" u="none" strike="noStrike" dirty="0">
                <a:solidFill>
                  <a:srgbClr val="000000"/>
                </a:solidFill>
                <a:effectLst/>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A817F8A5-9557-394D-818E-15A408BBE4F9}"/>
              </a:ext>
            </a:extLst>
          </p:cNvPr>
          <p:cNvSpPr txBox="1"/>
          <p:nvPr/>
        </p:nvSpPr>
        <p:spPr>
          <a:xfrm>
            <a:off x="4211052" y="2917425"/>
            <a:ext cx="6136105" cy="523220"/>
          </a:xfrm>
          <a:prstGeom prst="rect">
            <a:avLst/>
          </a:prstGeom>
          <a:noFill/>
        </p:spPr>
        <p:txBody>
          <a:bodyPr wrap="square" rtlCol="0">
            <a:spAutoFit/>
          </a:bodyPr>
          <a:lstStyle/>
          <a:p>
            <a:pPr marL="342900" indent="-342900" algn="just">
              <a:buFont typeface="Arial" panose="020B0604020202020204" pitchFamily="34" charset="0"/>
              <a:buChar char="•"/>
            </a:pPr>
            <a:r>
              <a:rPr lang="en-US" sz="2800" dirty="0">
                <a:latin typeface="Arial" panose="020B0604020202020204" pitchFamily="34" charset="0"/>
                <a:cs typeface="Arial" panose="020B0604020202020204" pitchFamily="34" charset="0"/>
              </a:rPr>
              <a:t>That “standard” is Jesus Himself.</a:t>
            </a:r>
          </a:p>
        </p:txBody>
      </p:sp>
      <p:sp>
        <p:nvSpPr>
          <p:cNvPr id="5" name="Rectangle 4">
            <a:extLst>
              <a:ext uri="{FF2B5EF4-FFF2-40B4-BE49-F238E27FC236}">
                <a16:creationId xmlns:a16="http://schemas.microsoft.com/office/drawing/2014/main" id="{2224DDCE-A853-A64E-ABBE-13D53353612E}"/>
              </a:ext>
            </a:extLst>
          </p:cNvPr>
          <p:cNvSpPr/>
          <p:nvPr/>
        </p:nvSpPr>
        <p:spPr>
          <a:xfrm>
            <a:off x="160998" y="2449977"/>
            <a:ext cx="2468857" cy="3046988"/>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John 1:3</a:t>
            </a:r>
            <a:r>
              <a:rPr lang="en-US" sz="2400" b="0" i="0" u="none" strike="noStrike" dirty="0">
                <a:solidFill>
                  <a:srgbClr val="000000"/>
                </a:solidFill>
                <a:effectLst/>
                <a:latin typeface="Arial" panose="020B0604020202020204" pitchFamily="34" charset="0"/>
                <a:cs typeface="Arial" panose="020B0604020202020204" pitchFamily="34" charset="0"/>
              </a:rPr>
              <a:t> </a:t>
            </a:r>
          </a:p>
          <a:p>
            <a:pPr algn="ctr"/>
            <a:r>
              <a:rPr lang="en-US" sz="2400" b="0" i="0" u="none" strike="noStrike" dirty="0">
                <a:solidFill>
                  <a:srgbClr val="000000"/>
                </a:solidFill>
                <a:effectLst/>
                <a:latin typeface="Arial" panose="020B0604020202020204" pitchFamily="34" charset="0"/>
                <a:cs typeface="Arial" panose="020B0604020202020204" pitchFamily="34" charset="0"/>
              </a:rPr>
              <a:t> </a:t>
            </a:r>
            <a:r>
              <a:rPr lang="en-US" sz="2400" b="1" i="0" u="none" strike="noStrike" baseline="30000" dirty="0">
                <a:solidFill>
                  <a:srgbClr val="000000"/>
                </a:solidFill>
                <a:effectLst/>
                <a:latin typeface="Arial" panose="020B0604020202020204" pitchFamily="34" charset="0"/>
                <a:cs typeface="Arial" panose="020B0604020202020204" pitchFamily="34" charset="0"/>
              </a:rPr>
              <a:t>3 </a:t>
            </a:r>
            <a:r>
              <a:rPr lang="en-US" sz="2400" b="1" i="1" u="none" strike="noStrike" dirty="0">
                <a:solidFill>
                  <a:srgbClr val="0432FF"/>
                </a:solidFill>
                <a:effectLst/>
                <a:latin typeface="Arial" panose="020B0604020202020204" pitchFamily="34" charset="0"/>
                <a:cs typeface="Arial" panose="020B0604020202020204" pitchFamily="34" charset="0"/>
              </a:rPr>
              <a:t>All things were made through Him</a:t>
            </a:r>
            <a:r>
              <a:rPr lang="en-US" sz="2400" b="0" i="0" u="none" strike="noStrike" dirty="0">
                <a:solidFill>
                  <a:srgbClr val="000000"/>
                </a:solidFill>
                <a:effectLst/>
                <a:latin typeface="Arial" panose="020B0604020202020204" pitchFamily="34" charset="0"/>
                <a:cs typeface="Arial" panose="020B0604020202020204" pitchFamily="34" charset="0"/>
              </a:rPr>
              <a:t>, and without Him nothing was made that was made.</a:t>
            </a:r>
          </a:p>
        </p:txBody>
      </p:sp>
      <p:sp>
        <p:nvSpPr>
          <p:cNvPr id="13" name="Rectangle 12">
            <a:extLst>
              <a:ext uri="{FF2B5EF4-FFF2-40B4-BE49-F238E27FC236}">
                <a16:creationId xmlns:a16="http://schemas.microsoft.com/office/drawing/2014/main" id="{EDC1A407-5B61-4242-B722-A25B97002FA2}"/>
              </a:ext>
            </a:extLst>
          </p:cNvPr>
          <p:cNvSpPr/>
          <p:nvPr/>
        </p:nvSpPr>
        <p:spPr>
          <a:xfrm>
            <a:off x="3241964" y="3971250"/>
            <a:ext cx="8404604" cy="2308324"/>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Colossians 1:16-17 </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16 </a:t>
            </a:r>
            <a:r>
              <a:rPr lang="en-US" sz="2400" b="0" i="0" u="none" strike="noStrike" dirty="0">
                <a:solidFill>
                  <a:srgbClr val="000000"/>
                </a:solidFill>
                <a:effectLst/>
                <a:latin typeface="Arial" panose="020B0604020202020204" pitchFamily="34" charset="0"/>
                <a:cs typeface="Arial" panose="020B0604020202020204" pitchFamily="34" charset="0"/>
              </a:rPr>
              <a:t>For </a:t>
            </a:r>
            <a:r>
              <a:rPr lang="en-US" sz="2400" b="1" i="1" u="none" strike="noStrike" dirty="0">
                <a:solidFill>
                  <a:srgbClr val="0432FF"/>
                </a:solidFill>
                <a:effectLst/>
                <a:latin typeface="Arial" panose="020B0604020202020204" pitchFamily="34" charset="0"/>
                <a:cs typeface="Arial" panose="020B0604020202020204" pitchFamily="34" charset="0"/>
              </a:rPr>
              <a:t>by Him all things were created </a:t>
            </a:r>
            <a:r>
              <a:rPr lang="en-US" sz="2400" b="0" i="0" u="none" strike="noStrike" dirty="0">
                <a:solidFill>
                  <a:srgbClr val="000000"/>
                </a:solidFill>
                <a:effectLst/>
                <a:latin typeface="Arial" panose="020B0604020202020204" pitchFamily="34" charset="0"/>
                <a:cs typeface="Arial" panose="020B0604020202020204" pitchFamily="34" charset="0"/>
              </a:rPr>
              <a:t>that are in heaven and that are on earth, visible and invisible, whether thrones or dominions or principalities or powers. </a:t>
            </a:r>
            <a:r>
              <a:rPr lang="en-US" sz="2400" b="1" i="1" u="none" strike="noStrike" dirty="0">
                <a:solidFill>
                  <a:srgbClr val="0432FF"/>
                </a:solidFill>
                <a:effectLst/>
                <a:latin typeface="Arial" panose="020B0604020202020204" pitchFamily="34" charset="0"/>
                <a:cs typeface="Arial" panose="020B0604020202020204" pitchFamily="34" charset="0"/>
              </a:rPr>
              <a:t>All things were created through Him and for Him. </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17 </a:t>
            </a:r>
            <a:r>
              <a:rPr lang="en-US" sz="2400" b="0" i="0" u="none" strike="noStrike" dirty="0">
                <a:solidFill>
                  <a:srgbClr val="000000"/>
                </a:solidFill>
                <a:effectLst/>
                <a:latin typeface="Arial" panose="020B0604020202020204" pitchFamily="34" charset="0"/>
                <a:cs typeface="Arial" panose="020B0604020202020204" pitchFamily="34" charset="0"/>
              </a:rPr>
              <a:t>And He is before all things, and </a:t>
            </a:r>
            <a:r>
              <a:rPr lang="en-US" sz="2400" b="1" i="1" u="none" strike="noStrike" dirty="0">
                <a:solidFill>
                  <a:srgbClr val="0432FF"/>
                </a:solidFill>
                <a:effectLst/>
                <a:latin typeface="Arial" panose="020B0604020202020204" pitchFamily="34" charset="0"/>
                <a:cs typeface="Arial" panose="020B0604020202020204" pitchFamily="34" charset="0"/>
              </a:rPr>
              <a:t>in Him all things consist</a:t>
            </a:r>
            <a:r>
              <a:rPr lang="en-US" sz="2400" b="0" i="0" u="none" strike="noStrike" dirty="0">
                <a:solidFill>
                  <a:srgbClr val="0000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0237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5"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pic>
        <p:nvPicPr>
          <p:cNvPr id="9" name="Picture 8">
            <a:extLst>
              <a:ext uri="{FF2B5EF4-FFF2-40B4-BE49-F238E27FC236}">
                <a16:creationId xmlns:a16="http://schemas.microsoft.com/office/drawing/2014/main" id="{1B630AEA-F174-704B-8B24-97047980B634}"/>
              </a:ext>
            </a:extLst>
          </p:cNvPr>
          <p:cNvPicPr>
            <a:picLocks noChangeAspect="1"/>
          </p:cNvPicPr>
          <p:nvPr/>
        </p:nvPicPr>
        <p:blipFill>
          <a:blip r:embed="rId3"/>
          <a:stretch>
            <a:fillRect/>
          </a:stretch>
        </p:blipFill>
        <p:spPr>
          <a:xfrm>
            <a:off x="10367669" y="491822"/>
            <a:ext cx="1824331" cy="1481357"/>
          </a:xfrm>
          <a:prstGeom prst="rect">
            <a:avLst/>
          </a:prstGeom>
        </p:spPr>
      </p:pic>
      <p:sp>
        <p:nvSpPr>
          <p:cNvPr id="10" name="TextBox 9">
            <a:extLst>
              <a:ext uri="{FF2B5EF4-FFF2-40B4-BE49-F238E27FC236}">
                <a16:creationId xmlns:a16="http://schemas.microsoft.com/office/drawing/2014/main" id="{CEF00145-44BB-2A46-ABDE-F8D5F6DA6F9E}"/>
              </a:ext>
            </a:extLst>
          </p:cNvPr>
          <p:cNvSpPr txBox="1"/>
          <p:nvPr/>
        </p:nvSpPr>
        <p:spPr>
          <a:xfrm>
            <a:off x="2995857" y="260148"/>
            <a:ext cx="7423487" cy="1815882"/>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Jesus is the origin of all things in existence. And if we wish to know if anything is right or wrong, good or evil, truth or a lie, we must measure it against the person who is TRUTH.</a:t>
            </a:r>
          </a:p>
        </p:txBody>
      </p:sp>
      <p:sp>
        <p:nvSpPr>
          <p:cNvPr id="11" name="TextBox 10">
            <a:extLst>
              <a:ext uri="{FF2B5EF4-FFF2-40B4-BE49-F238E27FC236}">
                <a16:creationId xmlns:a16="http://schemas.microsoft.com/office/drawing/2014/main" id="{6EEAC2AC-2882-224C-9DAF-557F61D029C1}"/>
              </a:ext>
            </a:extLst>
          </p:cNvPr>
          <p:cNvSpPr txBox="1"/>
          <p:nvPr/>
        </p:nvSpPr>
        <p:spPr>
          <a:xfrm>
            <a:off x="2290951" y="2657303"/>
            <a:ext cx="8633723"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It is the very essence and nature of God that defines truth.</a:t>
            </a:r>
          </a:p>
        </p:txBody>
      </p:sp>
      <p:sp>
        <p:nvSpPr>
          <p:cNvPr id="12" name="TextBox 11">
            <a:extLst>
              <a:ext uri="{FF2B5EF4-FFF2-40B4-BE49-F238E27FC236}">
                <a16:creationId xmlns:a16="http://schemas.microsoft.com/office/drawing/2014/main" id="{24735273-2FF0-4644-8DA8-484AE87BE431}"/>
              </a:ext>
            </a:extLst>
          </p:cNvPr>
          <p:cNvSpPr txBox="1"/>
          <p:nvPr/>
        </p:nvSpPr>
        <p:spPr>
          <a:xfrm>
            <a:off x="2290951" y="3341427"/>
            <a:ext cx="8236681"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Truth is not something that </a:t>
            </a:r>
            <a:r>
              <a:rPr lang="en-US" sz="2400" b="1" dirty="0">
                <a:latin typeface="Arial" panose="020B0604020202020204" pitchFamily="34" charset="0"/>
                <a:cs typeface="Arial" panose="020B0604020202020204" pitchFamily="34" charset="0"/>
              </a:rPr>
              <a:t>He</a:t>
            </a:r>
            <a:r>
              <a:rPr lang="en-US" sz="2400" dirty="0">
                <a:latin typeface="Arial" panose="020B0604020202020204" pitchFamily="34" charset="0"/>
                <a:cs typeface="Arial" panose="020B0604020202020204" pitchFamily="34" charset="0"/>
              </a:rPr>
              <a:t> measures up to.</a:t>
            </a:r>
          </a:p>
        </p:txBody>
      </p:sp>
      <p:sp>
        <p:nvSpPr>
          <p:cNvPr id="13" name="Rectangle 12">
            <a:extLst>
              <a:ext uri="{FF2B5EF4-FFF2-40B4-BE49-F238E27FC236}">
                <a16:creationId xmlns:a16="http://schemas.microsoft.com/office/drawing/2014/main" id="{DA3CDCAD-0205-124A-871E-837DC9CB59B7}"/>
              </a:ext>
            </a:extLst>
          </p:cNvPr>
          <p:cNvSpPr/>
          <p:nvPr/>
        </p:nvSpPr>
        <p:spPr>
          <a:xfrm>
            <a:off x="4478401" y="5523909"/>
            <a:ext cx="4258822" cy="830997"/>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Hebrews 6</a:t>
            </a:r>
            <a:r>
              <a:rPr lang="en-US" sz="2400" b="1" i="0" u="none" strike="noStrike" dirty="0">
                <a:solidFill>
                  <a:srgbClr val="FF0000"/>
                </a:solidFill>
                <a:effectLst/>
                <a:latin typeface="Arial" panose="020B0604020202020204" pitchFamily="34" charset="0"/>
                <a:cs typeface="Arial" panose="020B0604020202020204" pitchFamily="34" charset="0"/>
              </a:rPr>
              <a:t>:18</a:t>
            </a:r>
            <a:r>
              <a:rPr lang="en-US" sz="2400" b="0" i="0" u="none" strike="noStrike" dirty="0">
                <a:solidFill>
                  <a:srgbClr val="000000"/>
                </a:solidFill>
                <a:effectLst/>
                <a:latin typeface="Arial" panose="020B0604020202020204" pitchFamily="34" charset="0"/>
                <a:cs typeface="Arial" panose="020B0604020202020204" pitchFamily="34" charset="0"/>
              </a:rPr>
              <a:t> </a:t>
            </a:r>
          </a:p>
          <a:p>
            <a:pPr algn="ctr"/>
            <a:r>
              <a:rPr lang="en-US" sz="2400" b="0" i="0" u="none" strike="noStrike" dirty="0">
                <a:solidFill>
                  <a:srgbClr val="000000"/>
                </a:solidFill>
                <a:effectLst/>
                <a:latin typeface="Arial" panose="020B0604020202020204" pitchFamily="34" charset="0"/>
                <a:cs typeface="Arial" panose="020B0604020202020204" pitchFamily="34" charset="0"/>
              </a:rPr>
              <a:t>“It is impossible for God to lie”</a:t>
            </a:r>
          </a:p>
        </p:txBody>
      </p:sp>
      <p:sp>
        <p:nvSpPr>
          <p:cNvPr id="14" name="TextBox 13">
            <a:extLst>
              <a:ext uri="{FF2B5EF4-FFF2-40B4-BE49-F238E27FC236}">
                <a16:creationId xmlns:a16="http://schemas.microsoft.com/office/drawing/2014/main" id="{BE7D106C-E063-7349-9F95-58ADFEAB4555}"/>
              </a:ext>
            </a:extLst>
          </p:cNvPr>
          <p:cNvSpPr txBox="1"/>
          <p:nvPr/>
        </p:nvSpPr>
        <p:spPr>
          <a:xfrm>
            <a:off x="2290951" y="4617332"/>
            <a:ext cx="8633723"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Truth is something  that </a:t>
            </a:r>
            <a:r>
              <a:rPr lang="en-US" sz="2400" b="1" dirty="0">
                <a:latin typeface="Arial" panose="020B0604020202020204" pitchFamily="34" charset="0"/>
                <a:cs typeface="Arial" panose="020B0604020202020204" pitchFamily="34" charset="0"/>
              </a:rPr>
              <a:t>He </a:t>
            </a:r>
            <a:r>
              <a:rPr lang="en-US" sz="2400" b="1" i="1" dirty="0">
                <a:latin typeface="Arial" panose="020B0604020202020204" pitchFamily="34" charset="0"/>
                <a:cs typeface="Arial" panose="020B0604020202020204" pitchFamily="34" charset="0"/>
              </a:rPr>
              <a:t>IS</a:t>
            </a:r>
            <a:r>
              <a:rPr lang="en-US" sz="2400"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EE21C5F3-3D0B-E64E-895E-BFB190C606C0}"/>
              </a:ext>
            </a:extLst>
          </p:cNvPr>
          <p:cNvSpPr txBox="1"/>
          <p:nvPr/>
        </p:nvSpPr>
        <p:spPr>
          <a:xfrm>
            <a:off x="2290951" y="3979379"/>
            <a:ext cx="8236681"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Truth is not even something that </a:t>
            </a:r>
            <a:r>
              <a:rPr lang="en-US" sz="2400" b="1" dirty="0">
                <a:latin typeface="Arial" panose="020B0604020202020204" pitchFamily="34" charset="0"/>
                <a:cs typeface="Arial" panose="020B0604020202020204" pitchFamily="34" charset="0"/>
              </a:rPr>
              <a:t>He</a:t>
            </a:r>
            <a:r>
              <a:rPr lang="en-US" sz="2400" dirty="0">
                <a:latin typeface="Arial" panose="020B0604020202020204" pitchFamily="34" charset="0"/>
                <a:cs typeface="Arial" panose="020B0604020202020204" pitchFamily="34" charset="0"/>
              </a:rPr>
              <a:t> decides.</a:t>
            </a:r>
          </a:p>
        </p:txBody>
      </p:sp>
    </p:spTree>
    <p:extLst>
      <p:ext uri="{BB962C8B-B14F-4D97-AF65-F5344CB8AC3E}">
        <p14:creationId xmlns:p14="http://schemas.microsoft.com/office/powerpoint/2010/main" val="190133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45B3F636-FE9F-224D-94F6-CFA61A17397A}"/>
              </a:ext>
            </a:extLst>
          </p:cNvPr>
          <p:cNvSpPr txBox="1"/>
          <p:nvPr/>
        </p:nvSpPr>
        <p:spPr>
          <a:xfrm>
            <a:off x="3334727" y="323523"/>
            <a:ext cx="8265695" cy="1384995"/>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This means that TRUTH is not some kind of subjective philosophy or concept , but rather, TRUTH is innately solid because TRUTH is God.</a:t>
            </a:r>
          </a:p>
        </p:txBody>
      </p:sp>
      <p:sp>
        <p:nvSpPr>
          <p:cNvPr id="9" name="TextBox 8">
            <a:extLst>
              <a:ext uri="{FF2B5EF4-FFF2-40B4-BE49-F238E27FC236}">
                <a16:creationId xmlns:a16="http://schemas.microsoft.com/office/drawing/2014/main" id="{EFCB0119-29F9-854B-9703-85D4E8D95BC8}"/>
              </a:ext>
            </a:extLst>
          </p:cNvPr>
          <p:cNvSpPr txBox="1"/>
          <p:nvPr/>
        </p:nvSpPr>
        <p:spPr>
          <a:xfrm>
            <a:off x="3435100" y="2263008"/>
            <a:ext cx="7839638"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Truth is best understood as a </a:t>
            </a:r>
            <a:r>
              <a:rPr lang="en-US" sz="2400" b="1" dirty="0">
                <a:latin typeface="Arial" panose="020B0604020202020204" pitchFamily="34" charset="0"/>
                <a:cs typeface="Arial" panose="020B0604020202020204" pitchFamily="34" charset="0"/>
              </a:rPr>
              <a:t>“Who” </a:t>
            </a:r>
            <a:r>
              <a:rPr lang="en-US" sz="2400" dirty="0">
                <a:latin typeface="Arial" panose="020B0604020202020204" pitchFamily="34" charset="0"/>
                <a:cs typeface="Arial" panose="020B0604020202020204" pitchFamily="34" charset="0"/>
              </a:rPr>
              <a:t>not as a “what.”</a:t>
            </a:r>
          </a:p>
        </p:txBody>
      </p:sp>
      <p:sp>
        <p:nvSpPr>
          <p:cNvPr id="10" name="TextBox 9">
            <a:extLst>
              <a:ext uri="{FF2B5EF4-FFF2-40B4-BE49-F238E27FC236}">
                <a16:creationId xmlns:a16="http://schemas.microsoft.com/office/drawing/2014/main" id="{7B211262-4AED-C844-861D-933667401576}"/>
              </a:ext>
            </a:extLst>
          </p:cNvPr>
          <p:cNvSpPr txBox="1"/>
          <p:nvPr/>
        </p:nvSpPr>
        <p:spPr>
          <a:xfrm>
            <a:off x="3435100" y="3279163"/>
            <a:ext cx="8201576"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When moral and spiritual truth is seen in this “relational” context of God’s personal essence we have a solid foundation on which to build (cf. </a:t>
            </a:r>
            <a:r>
              <a:rPr lang="en-US" sz="2400" b="1" dirty="0">
                <a:solidFill>
                  <a:srgbClr val="FF0000"/>
                </a:solidFill>
                <a:latin typeface="Arial" panose="020B0604020202020204" pitchFamily="34" charset="0"/>
                <a:cs typeface="Arial" panose="020B0604020202020204" pitchFamily="34" charset="0"/>
              </a:rPr>
              <a:t>Mathew 7:24-27</a:t>
            </a:r>
            <a:r>
              <a:rPr lang="en-US" sz="2400" dirty="0">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61D0D3EE-724A-0547-8FAA-AB917D8ABCDF}"/>
              </a:ext>
            </a:extLst>
          </p:cNvPr>
          <p:cNvSpPr/>
          <p:nvPr/>
        </p:nvSpPr>
        <p:spPr>
          <a:xfrm>
            <a:off x="241909" y="2309668"/>
            <a:ext cx="2194492" cy="2308324"/>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John 14:6</a:t>
            </a:r>
          </a:p>
          <a:p>
            <a:pPr algn="ctr"/>
            <a:r>
              <a:rPr lang="en-US" sz="2400" b="0" i="0" u="none" strike="noStrike" dirty="0">
                <a:solidFill>
                  <a:srgbClr val="000000"/>
                </a:solidFill>
                <a:effectLst/>
                <a:latin typeface="Arial" panose="020B0604020202020204" pitchFamily="34" charset="0"/>
                <a:cs typeface="Arial" panose="020B0604020202020204" pitchFamily="34" charset="0"/>
              </a:rPr>
              <a:t>Jesus said </a:t>
            </a:r>
          </a:p>
          <a:p>
            <a:pPr algn="ctr"/>
            <a:r>
              <a:rPr lang="en-US" sz="2400" b="0" i="0" u="none" strike="noStrike" dirty="0">
                <a:solidFill>
                  <a:srgbClr val="000000"/>
                </a:solidFill>
                <a:effectLst/>
                <a:latin typeface="Arial" panose="020B0604020202020204" pitchFamily="34" charset="0"/>
                <a:cs typeface="Arial" panose="020B0604020202020204" pitchFamily="34" charset="0"/>
              </a:rPr>
              <a:t>to him</a:t>
            </a:r>
            <a:r>
              <a:rPr lang="en-US" sz="2400" i="0" u="none" strike="noStrike" dirty="0">
                <a:solidFill>
                  <a:srgbClr val="000000"/>
                </a:solidFill>
                <a:effectLst/>
                <a:latin typeface="Arial" panose="020B0604020202020204" pitchFamily="34" charset="0"/>
                <a:cs typeface="Arial" panose="020B0604020202020204" pitchFamily="34" charset="0"/>
              </a:rPr>
              <a:t>, </a:t>
            </a:r>
            <a:r>
              <a:rPr lang="en-US" sz="2400" b="1" i="1" u="none" strike="noStrike" dirty="0">
                <a:solidFill>
                  <a:srgbClr val="0432FF"/>
                </a:solidFill>
                <a:effectLst/>
                <a:latin typeface="Arial" panose="020B0604020202020204" pitchFamily="34" charset="0"/>
                <a:cs typeface="Arial" panose="020B0604020202020204" pitchFamily="34" charset="0"/>
              </a:rPr>
              <a:t>“I am</a:t>
            </a:r>
            <a:r>
              <a:rPr lang="en-US" sz="2400" i="0" u="none" strike="noStrike" dirty="0">
                <a:solidFill>
                  <a:srgbClr val="000000"/>
                </a:solidFill>
                <a:effectLst/>
                <a:latin typeface="Arial" panose="020B0604020202020204" pitchFamily="34" charset="0"/>
                <a:cs typeface="Arial" panose="020B0604020202020204" pitchFamily="34" charset="0"/>
              </a:rPr>
              <a:t> the way, </a:t>
            </a:r>
            <a:r>
              <a:rPr lang="en-US" sz="2400" b="1" i="1" u="none" strike="noStrike" dirty="0">
                <a:solidFill>
                  <a:srgbClr val="0432FF"/>
                </a:solidFill>
                <a:effectLst/>
                <a:latin typeface="Arial" panose="020B0604020202020204" pitchFamily="34" charset="0"/>
                <a:cs typeface="Arial" panose="020B0604020202020204" pitchFamily="34" charset="0"/>
              </a:rPr>
              <a:t>the truth</a:t>
            </a:r>
            <a:r>
              <a:rPr lang="en-US" sz="2400" i="0" u="none" strike="noStrike" dirty="0">
                <a:solidFill>
                  <a:srgbClr val="000000"/>
                </a:solidFill>
                <a:effectLst/>
                <a:latin typeface="Arial" panose="020B0604020202020204" pitchFamily="34" charset="0"/>
                <a:cs typeface="Arial" panose="020B0604020202020204" pitchFamily="34" charset="0"/>
              </a:rPr>
              <a:t>, and the life.”</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F7FD6A-4E40-764B-B4E2-78046F3BFED6}"/>
              </a:ext>
            </a:extLst>
          </p:cNvPr>
          <p:cNvSpPr/>
          <p:nvPr/>
        </p:nvSpPr>
        <p:spPr>
          <a:xfrm>
            <a:off x="4727063" y="4790433"/>
            <a:ext cx="5255711" cy="1938992"/>
          </a:xfrm>
          <a:prstGeom prst="rect">
            <a:avLst/>
          </a:prstGeom>
        </p:spPr>
        <p:txBody>
          <a:bodyPr wrap="square">
            <a:spAutoFit/>
          </a:bodyPr>
          <a:lstStyle/>
          <a:p>
            <a:r>
              <a:rPr lang="en-US" sz="2400" b="1" i="0" u="none" strike="noStrike" dirty="0">
                <a:solidFill>
                  <a:srgbClr val="FF0000"/>
                </a:solidFill>
                <a:effectLst/>
                <a:latin typeface="Arial" panose="020B0604020202020204" pitchFamily="34" charset="0"/>
                <a:cs typeface="Arial" panose="020B0604020202020204" pitchFamily="34" charset="0"/>
              </a:rPr>
              <a:t>             Deuteronomy 32:4 </a:t>
            </a:r>
          </a:p>
          <a:p>
            <a:r>
              <a:rPr lang="en-US" sz="2400" b="1" i="0" u="none" strike="noStrike" baseline="30000" dirty="0">
                <a:solidFill>
                  <a:srgbClr val="000000"/>
                </a:solidFill>
                <a:effectLst/>
                <a:latin typeface="Arial" panose="020B0604020202020204" pitchFamily="34" charset="0"/>
                <a:cs typeface="Arial" panose="020B0604020202020204" pitchFamily="34" charset="0"/>
              </a:rPr>
              <a:t>4 </a:t>
            </a:r>
            <a:r>
              <a:rPr lang="en-US" sz="2400" b="1" i="1" u="none" strike="noStrike" dirty="0">
                <a:solidFill>
                  <a:srgbClr val="0432FF"/>
                </a:solidFill>
                <a:effectLst/>
                <a:latin typeface="Arial" panose="020B0604020202020204" pitchFamily="34" charset="0"/>
                <a:cs typeface="Arial" panose="020B0604020202020204" pitchFamily="34" charset="0"/>
              </a:rPr>
              <a:t>He is the Rock,</a:t>
            </a:r>
            <a:r>
              <a:rPr lang="en-US" sz="2400" b="0" i="0" u="none" strike="noStrike" dirty="0">
                <a:solidFill>
                  <a:srgbClr val="000000"/>
                </a:solidFill>
                <a:effectLst/>
                <a:latin typeface="Arial" panose="020B0604020202020204" pitchFamily="34" charset="0"/>
                <a:cs typeface="Arial" panose="020B0604020202020204" pitchFamily="34" charset="0"/>
              </a:rPr>
              <a:t> His work </a:t>
            </a:r>
            <a:r>
              <a:rPr lang="en-US" sz="2400" b="0" i="1" u="none" strike="noStrike" dirty="0">
                <a:solidFill>
                  <a:srgbClr val="000000"/>
                </a:solidFill>
                <a:effectLst/>
                <a:latin typeface="Arial" panose="020B0604020202020204" pitchFamily="34" charset="0"/>
                <a:cs typeface="Arial" panose="020B0604020202020204" pitchFamily="34" charset="0"/>
              </a:rPr>
              <a:t>is</a:t>
            </a:r>
            <a:r>
              <a:rPr lang="en-US" sz="2400" b="0" i="0" u="none" strike="noStrike" dirty="0">
                <a:solidFill>
                  <a:srgbClr val="000000"/>
                </a:solidFill>
                <a:effectLst/>
                <a:latin typeface="Arial" panose="020B0604020202020204" pitchFamily="34" charset="0"/>
                <a:cs typeface="Arial" panose="020B0604020202020204" pitchFamily="34" charset="0"/>
              </a:rPr>
              <a:t> perfect;</a:t>
            </a:r>
            <a:br>
              <a:rPr lang="en-US" sz="2400" b="0" i="0" u="none" strike="noStrike" dirty="0">
                <a:solidFill>
                  <a:srgbClr val="000000"/>
                </a:solidFill>
                <a:effectLst/>
                <a:latin typeface="Arial" panose="020B0604020202020204" pitchFamily="34" charset="0"/>
                <a:cs typeface="Arial" panose="020B0604020202020204" pitchFamily="34" charset="0"/>
              </a:rPr>
            </a:br>
            <a:r>
              <a:rPr lang="en-US" sz="2400" b="0" i="0" u="none" strike="noStrike" dirty="0">
                <a:solidFill>
                  <a:srgbClr val="000000"/>
                </a:solidFill>
                <a:effectLst/>
                <a:latin typeface="Arial" panose="020B0604020202020204" pitchFamily="34" charset="0"/>
                <a:cs typeface="Arial" panose="020B0604020202020204" pitchFamily="34" charset="0"/>
              </a:rPr>
              <a:t>For all His ways </a:t>
            </a:r>
            <a:r>
              <a:rPr lang="en-US" sz="2400" b="0" i="1" u="none" strike="noStrike" dirty="0">
                <a:solidFill>
                  <a:srgbClr val="000000"/>
                </a:solidFill>
                <a:effectLst/>
                <a:latin typeface="Arial" panose="020B0604020202020204" pitchFamily="34" charset="0"/>
                <a:cs typeface="Arial" panose="020B0604020202020204" pitchFamily="34" charset="0"/>
              </a:rPr>
              <a:t>are</a:t>
            </a:r>
            <a:r>
              <a:rPr lang="en-US" sz="2400" b="0" i="0" u="none" strike="noStrike" dirty="0">
                <a:solidFill>
                  <a:srgbClr val="000000"/>
                </a:solidFill>
                <a:effectLst/>
                <a:latin typeface="Arial" panose="020B0604020202020204" pitchFamily="34" charset="0"/>
                <a:cs typeface="Arial" panose="020B0604020202020204" pitchFamily="34" charset="0"/>
              </a:rPr>
              <a:t> justice,</a:t>
            </a:r>
            <a:br>
              <a:rPr lang="en-US" sz="2400" b="0" i="0" u="none" strike="noStrike" dirty="0">
                <a:solidFill>
                  <a:srgbClr val="000000"/>
                </a:solidFill>
                <a:effectLst/>
                <a:latin typeface="Arial" panose="020B0604020202020204" pitchFamily="34" charset="0"/>
                <a:cs typeface="Arial" panose="020B0604020202020204" pitchFamily="34" charset="0"/>
              </a:rPr>
            </a:br>
            <a:r>
              <a:rPr lang="en-US" sz="2400" b="1" i="1" u="none" strike="noStrike" dirty="0">
                <a:solidFill>
                  <a:srgbClr val="0432FF"/>
                </a:solidFill>
                <a:effectLst/>
                <a:latin typeface="Arial" panose="020B0604020202020204" pitchFamily="34" charset="0"/>
                <a:cs typeface="Arial" panose="020B0604020202020204" pitchFamily="34" charset="0"/>
              </a:rPr>
              <a:t>A God of truth </a:t>
            </a:r>
            <a:r>
              <a:rPr lang="en-US" sz="2400" b="0" i="0" u="none" strike="noStrike" dirty="0">
                <a:solidFill>
                  <a:srgbClr val="000000"/>
                </a:solidFill>
                <a:effectLst/>
                <a:latin typeface="Arial" panose="020B0604020202020204" pitchFamily="34" charset="0"/>
                <a:cs typeface="Arial" panose="020B0604020202020204" pitchFamily="34" charset="0"/>
              </a:rPr>
              <a:t>and without injustice;</a:t>
            </a:r>
            <a:br>
              <a:rPr lang="en-US" sz="2400" b="0" i="0" u="none" strike="noStrike" dirty="0">
                <a:solidFill>
                  <a:srgbClr val="000000"/>
                </a:solidFill>
                <a:effectLst/>
                <a:latin typeface="Arial" panose="020B0604020202020204" pitchFamily="34" charset="0"/>
                <a:cs typeface="Arial" panose="020B0604020202020204" pitchFamily="34" charset="0"/>
              </a:rPr>
            </a:br>
            <a:r>
              <a:rPr lang="en-US" sz="2400" b="0" i="0" u="none" strike="noStrike" dirty="0">
                <a:solidFill>
                  <a:srgbClr val="000000"/>
                </a:solidFill>
                <a:effectLst/>
                <a:latin typeface="Arial" panose="020B0604020202020204" pitchFamily="34" charset="0"/>
                <a:cs typeface="Arial" panose="020B0604020202020204" pitchFamily="34" charset="0"/>
              </a:rPr>
              <a:t>Righteous and upright </a:t>
            </a:r>
            <a:r>
              <a:rPr lang="en-US" sz="2400" b="0" i="1" u="none" strike="noStrike" dirty="0">
                <a:solidFill>
                  <a:srgbClr val="000000"/>
                </a:solidFill>
                <a:effectLst/>
                <a:latin typeface="Arial" panose="020B0604020202020204" pitchFamily="34" charset="0"/>
                <a:cs typeface="Arial" panose="020B0604020202020204" pitchFamily="34" charset="0"/>
              </a:rPr>
              <a:t>is</a:t>
            </a:r>
            <a:r>
              <a:rPr lang="en-US" sz="2400" b="0" i="0" u="none" strike="noStrike" dirty="0">
                <a:solidFill>
                  <a:srgbClr val="000000"/>
                </a:solidFill>
                <a:effectLst/>
                <a:latin typeface="Arial" panose="020B0604020202020204" pitchFamily="34" charset="0"/>
                <a:cs typeface="Arial" panose="020B0604020202020204" pitchFamily="34" charset="0"/>
              </a:rPr>
              <a:t> He.</a:t>
            </a:r>
          </a:p>
        </p:txBody>
      </p:sp>
    </p:spTree>
    <p:extLst>
      <p:ext uri="{BB962C8B-B14F-4D97-AF65-F5344CB8AC3E}">
        <p14:creationId xmlns:p14="http://schemas.microsoft.com/office/powerpoint/2010/main" val="259317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0DF610-D1C1-CA4F-AF69-46023F00A534}"/>
              </a:ext>
            </a:extLst>
          </p:cNvPr>
          <p:cNvSpPr/>
          <p:nvPr/>
        </p:nvSpPr>
        <p:spPr>
          <a:xfrm>
            <a:off x="268656" y="304582"/>
            <a:ext cx="5241807" cy="3662541"/>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James 1:17-18 </a:t>
            </a: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17 </a:t>
            </a:r>
            <a:r>
              <a:rPr lang="en-US" sz="2400" b="1" i="1" u="none" strike="noStrike" dirty="0">
                <a:solidFill>
                  <a:srgbClr val="0432FF"/>
                </a:solidFill>
                <a:effectLst/>
                <a:latin typeface="Arial" panose="020B0604020202020204" pitchFamily="34" charset="0"/>
                <a:cs typeface="Arial" panose="020B0604020202020204" pitchFamily="34" charset="0"/>
              </a:rPr>
              <a:t>Every good gift and every perfect gift is from above, and comes down from the Father </a:t>
            </a:r>
            <a:r>
              <a:rPr lang="en-US" sz="2400" b="0" i="0" u="none" strike="noStrike" dirty="0">
                <a:solidFill>
                  <a:srgbClr val="000000"/>
                </a:solidFill>
                <a:effectLst/>
                <a:latin typeface="Arial" panose="020B0604020202020204" pitchFamily="34" charset="0"/>
                <a:cs typeface="Arial" panose="020B0604020202020204" pitchFamily="34" charset="0"/>
              </a:rPr>
              <a:t>of lights, </a:t>
            </a:r>
            <a:r>
              <a:rPr lang="en-US" sz="2400" b="1" i="1" u="none" strike="noStrike" dirty="0">
                <a:solidFill>
                  <a:srgbClr val="0432FF"/>
                </a:solidFill>
                <a:effectLst/>
                <a:latin typeface="Arial" panose="020B0604020202020204" pitchFamily="34" charset="0"/>
                <a:cs typeface="Arial" panose="020B0604020202020204" pitchFamily="34" charset="0"/>
              </a:rPr>
              <a:t>with whom there is no variation or shadow of turning</a:t>
            </a:r>
            <a:r>
              <a:rPr lang="en-US" sz="2400" b="0" i="0" u="none" strike="noStrike" dirty="0">
                <a:solidFill>
                  <a:srgbClr val="000000"/>
                </a:solidFill>
                <a:effectLst/>
                <a:latin typeface="Arial" panose="020B0604020202020204" pitchFamily="34" charset="0"/>
                <a:cs typeface="Arial" panose="020B0604020202020204" pitchFamily="34" charset="0"/>
              </a:rPr>
              <a:t>. </a:t>
            </a:r>
          </a:p>
          <a:p>
            <a:pPr algn="just"/>
            <a:endParaRPr lang="en-US" sz="2400" b="1" i="0" u="none" strike="noStrike" baseline="30000" dirty="0">
              <a:solidFill>
                <a:srgbClr val="000000"/>
              </a:solidFill>
              <a:effectLst/>
              <a:latin typeface="Arial" panose="020B0604020202020204" pitchFamily="34" charset="0"/>
              <a:cs typeface="Arial" panose="020B0604020202020204" pitchFamily="34" charset="0"/>
            </a:endParaRPr>
          </a:p>
          <a:p>
            <a:pPr algn="just"/>
            <a:r>
              <a:rPr lang="en-US" sz="2400" b="1" i="0" u="none" strike="noStrike" baseline="30000" dirty="0">
                <a:solidFill>
                  <a:srgbClr val="000000"/>
                </a:solidFill>
                <a:effectLst/>
                <a:latin typeface="Arial" panose="020B0604020202020204" pitchFamily="34" charset="0"/>
                <a:cs typeface="Arial" panose="020B0604020202020204" pitchFamily="34" charset="0"/>
              </a:rPr>
              <a:t>18 </a:t>
            </a:r>
            <a:r>
              <a:rPr lang="en-US" sz="2400" b="0" i="0" u="none" strike="noStrike" dirty="0">
                <a:solidFill>
                  <a:srgbClr val="000000"/>
                </a:solidFill>
                <a:effectLst/>
                <a:latin typeface="Arial" panose="020B0604020202020204" pitchFamily="34" charset="0"/>
                <a:cs typeface="Arial" panose="020B0604020202020204" pitchFamily="34" charset="0"/>
              </a:rPr>
              <a:t>Of His own will He brought us forth by the word of truth, that we might be a kind of firstfruits of His creatures.</a:t>
            </a:r>
          </a:p>
        </p:txBody>
      </p:sp>
      <p:grpSp>
        <p:nvGrpSpPr>
          <p:cNvPr id="10" name="Group 9">
            <a:extLst>
              <a:ext uri="{FF2B5EF4-FFF2-40B4-BE49-F238E27FC236}">
                <a16:creationId xmlns:a16="http://schemas.microsoft.com/office/drawing/2014/main" id="{3A47880A-88CF-724A-B033-C33E8E2D975E}"/>
              </a:ext>
            </a:extLst>
          </p:cNvPr>
          <p:cNvGrpSpPr/>
          <p:nvPr/>
        </p:nvGrpSpPr>
        <p:grpSpPr>
          <a:xfrm>
            <a:off x="5684362" y="592295"/>
            <a:ext cx="5848836" cy="1858674"/>
            <a:chOff x="5684362" y="592295"/>
            <a:chExt cx="5848836" cy="1858674"/>
          </a:xfrm>
        </p:grpSpPr>
        <p:sp>
          <p:nvSpPr>
            <p:cNvPr id="3" name="Right Brace 2">
              <a:extLst>
                <a:ext uri="{FF2B5EF4-FFF2-40B4-BE49-F238E27FC236}">
                  <a16:creationId xmlns:a16="http://schemas.microsoft.com/office/drawing/2014/main" id="{34E43E06-DA02-6441-9F8E-35CF3AE6460A}"/>
                </a:ext>
              </a:extLst>
            </p:cNvPr>
            <p:cNvSpPr/>
            <p:nvPr/>
          </p:nvSpPr>
          <p:spPr>
            <a:xfrm>
              <a:off x="5684362" y="791851"/>
              <a:ext cx="188537" cy="165911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D47F9BC9-7764-834E-893D-8B532994DCE2}"/>
                </a:ext>
              </a:extLst>
            </p:cNvPr>
            <p:cNvSpPr txBox="1"/>
            <p:nvPr/>
          </p:nvSpPr>
          <p:spPr>
            <a:xfrm>
              <a:off x="6046798" y="592295"/>
              <a:ext cx="5486400"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Whatever is good and perfect comes from God who never changes.</a:t>
              </a:r>
            </a:p>
          </p:txBody>
        </p:sp>
      </p:grpSp>
      <p:sp>
        <p:nvSpPr>
          <p:cNvPr id="6" name="TextBox 5">
            <a:extLst>
              <a:ext uri="{FF2B5EF4-FFF2-40B4-BE49-F238E27FC236}">
                <a16:creationId xmlns:a16="http://schemas.microsoft.com/office/drawing/2014/main" id="{C6563B84-1D37-E64B-8542-909EC6A1B13B}"/>
              </a:ext>
            </a:extLst>
          </p:cNvPr>
          <p:cNvSpPr txBox="1"/>
          <p:nvPr/>
        </p:nvSpPr>
        <p:spPr>
          <a:xfrm>
            <a:off x="5998175" y="3377452"/>
            <a:ext cx="5984781"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God gave us the true Word – the One who said</a:t>
            </a:r>
          </a:p>
        </p:txBody>
      </p:sp>
      <p:grpSp>
        <p:nvGrpSpPr>
          <p:cNvPr id="13" name="Group 12">
            <a:extLst>
              <a:ext uri="{FF2B5EF4-FFF2-40B4-BE49-F238E27FC236}">
                <a16:creationId xmlns:a16="http://schemas.microsoft.com/office/drawing/2014/main" id="{D0447324-A6C4-B249-9807-8263E1430F7C}"/>
              </a:ext>
            </a:extLst>
          </p:cNvPr>
          <p:cNvGrpSpPr/>
          <p:nvPr/>
        </p:nvGrpSpPr>
        <p:grpSpPr>
          <a:xfrm>
            <a:off x="5684362" y="2546455"/>
            <a:ext cx="6249972" cy="1420668"/>
            <a:chOff x="5684362" y="2546455"/>
            <a:chExt cx="6249972" cy="1420668"/>
          </a:xfrm>
        </p:grpSpPr>
        <p:sp>
          <p:nvSpPr>
            <p:cNvPr id="5" name="Right Brace 4">
              <a:extLst>
                <a:ext uri="{FF2B5EF4-FFF2-40B4-BE49-F238E27FC236}">
                  <a16:creationId xmlns:a16="http://schemas.microsoft.com/office/drawing/2014/main" id="{4F780813-9549-DE4A-A203-09592E0F27AF}"/>
                </a:ext>
              </a:extLst>
            </p:cNvPr>
            <p:cNvSpPr/>
            <p:nvPr/>
          </p:nvSpPr>
          <p:spPr>
            <a:xfrm>
              <a:off x="5684362" y="2688210"/>
              <a:ext cx="188536" cy="127891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20C7AAC-7F48-E342-8B71-D749216B6859}"/>
                </a:ext>
              </a:extLst>
            </p:cNvPr>
            <p:cNvSpPr txBox="1"/>
            <p:nvPr/>
          </p:nvSpPr>
          <p:spPr>
            <a:xfrm>
              <a:off x="6046798" y="2546455"/>
              <a:ext cx="5887536"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In His goodness He chose to make us His children by giving us His word of truth.</a:t>
              </a:r>
            </a:p>
          </p:txBody>
        </p:sp>
      </p:grpSp>
      <p:cxnSp>
        <p:nvCxnSpPr>
          <p:cNvPr id="9" name="Straight Connector 8">
            <a:extLst>
              <a:ext uri="{FF2B5EF4-FFF2-40B4-BE49-F238E27FC236}">
                <a16:creationId xmlns:a16="http://schemas.microsoft.com/office/drawing/2014/main" id="{48D208F4-E471-3E41-9771-57FEE8437A89}"/>
              </a:ext>
            </a:extLst>
          </p:cNvPr>
          <p:cNvCxnSpPr>
            <a:cxnSpLocks/>
          </p:cNvCxnSpPr>
          <p:nvPr/>
        </p:nvCxnSpPr>
        <p:spPr>
          <a:xfrm>
            <a:off x="589545" y="3160093"/>
            <a:ext cx="486075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42DCE49-4507-4D41-A5B4-5A140016122E}"/>
              </a:ext>
            </a:extLst>
          </p:cNvPr>
          <p:cNvSpPr txBox="1"/>
          <p:nvPr/>
        </p:nvSpPr>
        <p:spPr>
          <a:xfrm>
            <a:off x="6046798" y="1523208"/>
            <a:ext cx="5683991"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absolute perfect gift that proved His great love was Jesus – </a:t>
            </a:r>
            <a:r>
              <a:rPr lang="en-US" sz="2400" b="1" dirty="0">
                <a:solidFill>
                  <a:srgbClr val="FF0000"/>
                </a:solidFill>
                <a:latin typeface="Arial" panose="020B0604020202020204" pitchFamily="34" charset="0"/>
                <a:cs typeface="Arial" panose="020B0604020202020204" pitchFamily="34" charset="0"/>
              </a:rPr>
              <a:t>John 3:16</a:t>
            </a:r>
            <a:r>
              <a:rPr lang="en-US" sz="2400" dirty="0">
                <a:latin typeface="Arial" panose="020B0604020202020204" pitchFamily="34" charset="0"/>
                <a:cs typeface="Arial" panose="020B0604020202020204" pitchFamily="34" charset="0"/>
              </a:rPr>
              <a:t>. </a:t>
            </a:r>
          </a:p>
        </p:txBody>
      </p:sp>
      <p:cxnSp>
        <p:nvCxnSpPr>
          <p:cNvPr id="14" name="Straight Connector 13">
            <a:extLst>
              <a:ext uri="{FF2B5EF4-FFF2-40B4-BE49-F238E27FC236}">
                <a16:creationId xmlns:a16="http://schemas.microsoft.com/office/drawing/2014/main" id="{39305CE1-C180-2849-B905-FD3A52CF25D4}"/>
              </a:ext>
            </a:extLst>
          </p:cNvPr>
          <p:cNvCxnSpPr>
            <a:cxnSpLocks/>
          </p:cNvCxnSpPr>
          <p:nvPr/>
        </p:nvCxnSpPr>
        <p:spPr>
          <a:xfrm>
            <a:off x="280688" y="3541092"/>
            <a:ext cx="2691112"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7FAB3C22-96A0-CC47-8485-4BB293D9351A}"/>
              </a:ext>
            </a:extLst>
          </p:cNvPr>
          <p:cNvGrpSpPr/>
          <p:nvPr/>
        </p:nvGrpSpPr>
        <p:grpSpPr>
          <a:xfrm>
            <a:off x="268656" y="4156236"/>
            <a:ext cx="6290508" cy="2240368"/>
            <a:chOff x="268656" y="4156236"/>
            <a:chExt cx="6290508" cy="2240368"/>
          </a:xfrm>
        </p:grpSpPr>
        <p:sp>
          <p:nvSpPr>
            <p:cNvPr id="16" name="Rectangle 15">
              <a:extLst>
                <a:ext uri="{FF2B5EF4-FFF2-40B4-BE49-F238E27FC236}">
                  <a16:creationId xmlns:a16="http://schemas.microsoft.com/office/drawing/2014/main" id="{118B041F-8E7B-8044-8CCF-6E3D527CDCF1}"/>
                </a:ext>
              </a:extLst>
            </p:cNvPr>
            <p:cNvSpPr/>
            <p:nvPr/>
          </p:nvSpPr>
          <p:spPr>
            <a:xfrm>
              <a:off x="268656" y="4457612"/>
              <a:ext cx="5181647" cy="1938992"/>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John 18:37</a:t>
              </a:r>
            </a:p>
            <a:p>
              <a:pPr algn="just"/>
              <a:r>
                <a:rPr lang="en-US" sz="2400" b="0" i="0" u="none" strike="noStrike" dirty="0">
                  <a:solidFill>
                    <a:srgbClr val="000000"/>
                  </a:solidFill>
                  <a:effectLst/>
                  <a:latin typeface="Arial" panose="020B0604020202020204" pitchFamily="34" charset="0"/>
                  <a:cs typeface="Arial" panose="020B0604020202020204" pitchFamily="34" charset="0"/>
                </a:rPr>
                <a:t>“For this cause I was born, and for this cause I have come into the world, </a:t>
              </a:r>
              <a:r>
                <a:rPr lang="en-US" sz="2400" b="1" i="1" u="none" strike="noStrike" dirty="0">
                  <a:solidFill>
                    <a:srgbClr val="0432FF"/>
                  </a:solidFill>
                  <a:effectLst/>
                  <a:latin typeface="Arial" panose="020B0604020202020204" pitchFamily="34" charset="0"/>
                  <a:cs typeface="Arial" panose="020B0604020202020204" pitchFamily="34" charset="0"/>
                </a:rPr>
                <a:t>that I should bear witness to the truth</a:t>
              </a:r>
              <a:r>
                <a:rPr lang="en-US" sz="2400" b="0" i="0" u="none" strike="noStrike" dirty="0">
                  <a:solidFill>
                    <a:srgbClr val="000000"/>
                  </a:solidFill>
                  <a:effectLst/>
                  <a:latin typeface="Arial" panose="020B0604020202020204" pitchFamily="34" charset="0"/>
                  <a:cs typeface="Arial" panose="020B0604020202020204" pitchFamily="34" charset="0"/>
                </a:rPr>
                <a:t>.”</a:t>
              </a:r>
            </a:p>
          </p:txBody>
        </p:sp>
        <p:cxnSp>
          <p:nvCxnSpPr>
            <p:cNvPr id="21" name="Curved Connector 20">
              <a:extLst>
                <a:ext uri="{FF2B5EF4-FFF2-40B4-BE49-F238E27FC236}">
                  <a16:creationId xmlns:a16="http://schemas.microsoft.com/office/drawing/2014/main" id="{EBC978C9-DEF1-3449-AAC9-D9CBC3CA1943}"/>
                </a:ext>
              </a:extLst>
            </p:cNvPr>
            <p:cNvCxnSpPr>
              <a:cxnSpLocks/>
            </p:cNvCxnSpPr>
            <p:nvPr/>
          </p:nvCxnSpPr>
          <p:spPr>
            <a:xfrm rot="10800000" flipV="1">
              <a:off x="5326917" y="4156236"/>
              <a:ext cx="1232247" cy="593756"/>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3469F44-BB53-A944-BB89-03B25602DDD6}"/>
              </a:ext>
            </a:extLst>
          </p:cNvPr>
          <p:cNvGrpSpPr/>
          <p:nvPr/>
        </p:nvGrpSpPr>
        <p:grpSpPr>
          <a:xfrm>
            <a:off x="5684362" y="5066455"/>
            <a:ext cx="5848836" cy="1278913"/>
            <a:chOff x="5684362" y="5066455"/>
            <a:chExt cx="5848836" cy="1278913"/>
          </a:xfrm>
        </p:grpSpPr>
        <p:sp>
          <p:nvSpPr>
            <p:cNvPr id="17" name="Right Brace 16">
              <a:extLst>
                <a:ext uri="{FF2B5EF4-FFF2-40B4-BE49-F238E27FC236}">
                  <a16:creationId xmlns:a16="http://schemas.microsoft.com/office/drawing/2014/main" id="{1533D92E-A1BE-004E-8810-389CBF407BEE}"/>
                </a:ext>
              </a:extLst>
            </p:cNvPr>
            <p:cNvSpPr/>
            <p:nvPr/>
          </p:nvSpPr>
          <p:spPr>
            <a:xfrm>
              <a:off x="5684362" y="5066455"/>
              <a:ext cx="188536" cy="127891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a:extLst>
                <a:ext uri="{FF2B5EF4-FFF2-40B4-BE49-F238E27FC236}">
                  <a16:creationId xmlns:a16="http://schemas.microsoft.com/office/drawing/2014/main" id="{D7C14774-E75C-744D-BB58-65CFF4EA9EFB}"/>
                </a:ext>
              </a:extLst>
            </p:cNvPr>
            <p:cNvSpPr txBox="1"/>
            <p:nvPr/>
          </p:nvSpPr>
          <p:spPr>
            <a:xfrm>
              <a:off x="6046798" y="5114583"/>
              <a:ext cx="5486400"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Incarnate Truth came to this earth so that we humans could be restored to </a:t>
              </a:r>
              <a:r>
                <a:rPr lang="en-US" sz="2400" i="1" dirty="0">
                  <a:latin typeface="Arial" panose="020B0604020202020204" pitchFamily="34" charset="0"/>
                  <a:cs typeface="Arial" panose="020B0604020202020204" pitchFamily="34" charset="0"/>
                </a:rPr>
                <a:t>fellowship</a:t>
              </a:r>
              <a:r>
                <a:rPr lang="en-US" sz="2400" dirty="0">
                  <a:latin typeface="Arial" panose="020B0604020202020204" pitchFamily="34" charset="0"/>
                  <a:cs typeface="Arial" panose="020B0604020202020204" pitchFamily="34" charset="0"/>
                </a:rPr>
                <a:t> with our Creator.</a:t>
              </a:r>
            </a:p>
          </p:txBody>
        </p:sp>
      </p:grpSp>
    </p:spTree>
    <p:extLst>
      <p:ext uri="{BB962C8B-B14F-4D97-AF65-F5344CB8AC3E}">
        <p14:creationId xmlns:p14="http://schemas.microsoft.com/office/powerpoint/2010/main" val="214860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dissolv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F6D44E-6DE7-2149-94BF-E2E1B96E7ADD}"/>
              </a:ext>
            </a:extLst>
          </p:cNvPr>
          <p:cNvSpPr/>
          <p:nvPr/>
        </p:nvSpPr>
        <p:spPr>
          <a:xfrm>
            <a:off x="304800" y="174125"/>
            <a:ext cx="7132948" cy="6247864"/>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8:30-36 </a:t>
            </a:r>
          </a:p>
          <a:p>
            <a:pPr algn="just"/>
            <a:r>
              <a:rPr lang="en-US" sz="2400" b="1" baseline="30000" dirty="0">
                <a:solidFill>
                  <a:srgbClr val="000000"/>
                </a:solidFill>
                <a:latin typeface="Arial" panose="020B0604020202020204" pitchFamily="34" charset="0"/>
                <a:cs typeface="Arial" panose="020B0604020202020204" pitchFamily="34" charset="0"/>
              </a:rPr>
              <a:t>30 </a:t>
            </a:r>
            <a:r>
              <a:rPr lang="en-US" sz="2400" dirty="0">
                <a:solidFill>
                  <a:srgbClr val="000000"/>
                </a:solidFill>
                <a:latin typeface="Arial" panose="020B0604020202020204" pitchFamily="34" charset="0"/>
                <a:cs typeface="Arial" panose="020B0604020202020204" pitchFamily="34" charset="0"/>
              </a:rPr>
              <a:t>As He spoke these words, many believed in Him.</a:t>
            </a:r>
          </a:p>
          <a:p>
            <a:pPr algn="just"/>
            <a:r>
              <a:rPr lang="en-US" sz="2400" b="1" baseline="30000" dirty="0">
                <a:solidFill>
                  <a:srgbClr val="000000"/>
                </a:solidFill>
                <a:latin typeface="Arial" panose="020B0604020202020204" pitchFamily="34" charset="0"/>
                <a:cs typeface="Arial" panose="020B0604020202020204" pitchFamily="34" charset="0"/>
              </a:rPr>
              <a:t>31 </a:t>
            </a:r>
            <a:r>
              <a:rPr lang="en-US" sz="2400" dirty="0">
                <a:solidFill>
                  <a:srgbClr val="000000"/>
                </a:solidFill>
                <a:latin typeface="Arial" panose="020B0604020202020204" pitchFamily="34" charset="0"/>
                <a:cs typeface="Arial" panose="020B0604020202020204" pitchFamily="34" charset="0"/>
              </a:rPr>
              <a:t>Then Jesus said to those Jews who believed Him, “If you abide in My word, you are My disciples indeed. </a:t>
            </a:r>
            <a:r>
              <a:rPr lang="en-US" sz="2400" b="1" baseline="30000" dirty="0">
                <a:solidFill>
                  <a:srgbClr val="000000"/>
                </a:solidFill>
                <a:latin typeface="Arial" panose="020B0604020202020204" pitchFamily="34" charset="0"/>
                <a:cs typeface="Arial" panose="020B0604020202020204" pitchFamily="34" charset="0"/>
              </a:rPr>
              <a:t>32 </a:t>
            </a:r>
            <a:r>
              <a:rPr lang="en-US" sz="2400" dirty="0">
                <a:solidFill>
                  <a:srgbClr val="000000"/>
                </a:solidFill>
                <a:latin typeface="Arial" panose="020B0604020202020204" pitchFamily="34" charset="0"/>
                <a:cs typeface="Arial" panose="020B0604020202020204" pitchFamily="34" charset="0"/>
              </a:rPr>
              <a:t>And you shall know the truth, and the truth shall make you free.”</a:t>
            </a:r>
          </a:p>
          <a:p>
            <a:pPr algn="just"/>
            <a:r>
              <a:rPr lang="en-US" sz="2400" b="1" baseline="30000" dirty="0">
                <a:solidFill>
                  <a:srgbClr val="000000"/>
                </a:solidFill>
                <a:latin typeface="Arial" panose="020B0604020202020204" pitchFamily="34" charset="0"/>
                <a:cs typeface="Arial" panose="020B0604020202020204" pitchFamily="34" charset="0"/>
              </a:rPr>
              <a:t>33 </a:t>
            </a:r>
            <a:r>
              <a:rPr lang="en-US" sz="2400" dirty="0">
                <a:solidFill>
                  <a:srgbClr val="000000"/>
                </a:solidFill>
                <a:latin typeface="Arial" panose="020B0604020202020204" pitchFamily="34" charset="0"/>
                <a:cs typeface="Arial" panose="020B0604020202020204" pitchFamily="34" charset="0"/>
              </a:rPr>
              <a:t>They answered Him, “We are Abraham’s descendants, and have never been in bondage to anyone. How </a:t>
            </a:r>
            <a:r>
              <a:rPr lang="en-US" sz="2400" i="1" dirty="0">
                <a:solidFill>
                  <a:srgbClr val="000000"/>
                </a:solidFill>
                <a:latin typeface="Arial" panose="020B0604020202020204" pitchFamily="34" charset="0"/>
                <a:cs typeface="Arial" panose="020B0604020202020204" pitchFamily="34" charset="0"/>
              </a:rPr>
              <a:t>can</a:t>
            </a:r>
            <a:r>
              <a:rPr lang="en-US" sz="2400" dirty="0">
                <a:solidFill>
                  <a:srgbClr val="000000"/>
                </a:solidFill>
                <a:latin typeface="Arial" panose="020B0604020202020204" pitchFamily="34" charset="0"/>
                <a:cs typeface="Arial" panose="020B0604020202020204" pitchFamily="34" charset="0"/>
              </a:rPr>
              <a:t> You say, ‘You will be made free’?”</a:t>
            </a:r>
          </a:p>
          <a:p>
            <a:pPr algn="just"/>
            <a:r>
              <a:rPr lang="en-US" sz="2400" b="1" baseline="30000" dirty="0">
                <a:solidFill>
                  <a:srgbClr val="000000"/>
                </a:solidFill>
                <a:latin typeface="Arial" panose="020B0604020202020204" pitchFamily="34" charset="0"/>
                <a:cs typeface="Arial" panose="020B0604020202020204" pitchFamily="34" charset="0"/>
              </a:rPr>
              <a:t>34 </a:t>
            </a:r>
            <a:r>
              <a:rPr lang="en-US" sz="2400" dirty="0">
                <a:solidFill>
                  <a:srgbClr val="000000"/>
                </a:solidFill>
                <a:latin typeface="Arial" panose="020B0604020202020204" pitchFamily="34" charset="0"/>
                <a:cs typeface="Arial" panose="020B0604020202020204" pitchFamily="34" charset="0"/>
              </a:rPr>
              <a:t>Jesus answered them, “Most assuredly, I say to you, whoever commits sin is a slave of sin. </a:t>
            </a:r>
          </a:p>
          <a:p>
            <a:pPr algn="just"/>
            <a:r>
              <a:rPr lang="en-US" sz="2400" b="1" baseline="30000" dirty="0">
                <a:solidFill>
                  <a:srgbClr val="000000"/>
                </a:solidFill>
                <a:latin typeface="Arial" panose="020B0604020202020204" pitchFamily="34" charset="0"/>
                <a:cs typeface="Arial" panose="020B0604020202020204" pitchFamily="34" charset="0"/>
              </a:rPr>
              <a:t>35 </a:t>
            </a:r>
            <a:r>
              <a:rPr lang="en-US" sz="2400" dirty="0">
                <a:solidFill>
                  <a:srgbClr val="000000"/>
                </a:solidFill>
                <a:latin typeface="Arial" panose="020B0604020202020204" pitchFamily="34" charset="0"/>
                <a:cs typeface="Arial" panose="020B0604020202020204" pitchFamily="34" charset="0"/>
              </a:rPr>
              <a:t>And a slave does not abide in the house forever, </a:t>
            </a:r>
            <a:r>
              <a:rPr lang="en-US" sz="2400" i="1" dirty="0">
                <a:solidFill>
                  <a:srgbClr val="000000"/>
                </a:solidFill>
                <a:latin typeface="Arial" panose="020B0604020202020204" pitchFamily="34" charset="0"/>
                <a:cs typeface="Arial" panose="020B0604020202020204" pitchFamily="34" charset="0"/>
              </a:rPr>
              <a:t>but</a:t>
            </a:r>
            <a:r>
              <a:rPr lang="en-US" sz="2400" dirty="0">
                <a:solidFill>
                  <a:srgbClr val="000000"/>
                </a:solidFill>
                <a:latin typeface="Arial" panose="020B0604020202020204" pitchFamily="34" charset="0"/>
                <a:cs typeface="Arial" panose="020B0604020202020204" pitchFamily="34" charset="0"/>
              </a:rPr>
              <a:t> a son abides forever. </a:t>
            </a:r>
          </a:p>
          <a:p>
            <a:pPr algn="just"/>
            <a:endParaRPr lang="en-US" sz="2400" b="1" baseline="30000" dirty="0">
              <a:solidFill>
                <a:srgbClr val="000000"/>
              </a:solidFill>
              <a:latin typeface="Arial" panose="020B0604020202020204" pitchFamily="34" charset="0"/>
              <a:cs typeface="Arial" panose="020B0604020202020204" pitchFamily="34" charset="0"/>
            </a:endParaRPr>
          </a:p>
          <a:p>
            <a:pPr algn="just"/>
            <a:r>
              <a:rPr lang="en-US" sz="2400" b="1" baseline="30000" dirty="0">
                <a:solidFill>
                  <a:srgbClr val="000000"/>
                </a:solidFill>
                <a:latin typeface="Arial" panose="020B0604020202020204" pitchFamily="34" charset="0"/>
                <a:cs typeface="Arial" panose="020B0604020202020204" pitchFamily="34" charset="0"/>
              </a:rPr>
              <a:t>36 </a:t>
            </a:r>
            <a:r>
              <a:rPr lang="en-US" sz="2400" dirty="0">
                <a:solidFill>
                  <a:srgbClr val="000000"/>
                </a:solidFill>
                <a:latin typeface="Arial" panose="020B0604020202020204" pitchFamily="34" charset="0"/>
                <a:cs typeface="Arial" panose="020B0604020202020204" pitchFamily="34" charset="0"/>
              </a:rPr>
              <a:t>Therefore if the Son makes you free, you shall be free indeed.</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E0C20057-10DF-4141-A522-0D76C54CE9F8}"/>
              </a:ext>
            </a:extLst>
          </p:cNvPr>
          <p:cNvCxnSpPr>
            <a:cxnSpLocks/>
          </p:cNvCxnSpPr>
          <p:nvPr/>
        </p:nvCxnSpPr>
        <p:spPr>
          <a:xfrm>
            <a:off x="1129100" y="1693438"/>
            <a:ext cx="326379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E804C3-022D-BE43-9DE2-CF6D8DB0AADA}"/>
              </a:ext>
            </a:extLst>
          </p:cNvPr>
          <p:cNvCxnSpPr>
            <a:cxnSpLocks/>
          </p:cNvCxnSpPr>
          <p:nvPr/>
        </p:nvCxnSpPr>
        <p:spPr>
          <a:xfrm>
            <a:off x="3902152" y="2062655"/>
            <a:ext cx="3431902"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F0C041-398F-D140-ADB7-27AE5D86A1C0}"/>
              </a:ext>
            </a:extLst>
          </p:cNvPr>
          <p:cNvCxnSpPr>
            <a:cxnSpLocks/>
          </p:cNvCxnSpPr>
          <p:nvPr/>
        </p:nvCxnSpPr>
        <p:spPr>
          <a:xfrm>
            <a:off x="387525" y="2413018"/>
            <a:ext cx="333606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CE7204-672B-BF4A-9E09-3CFBA7F2EA78}"/>
              </a:ext>
            </a:extLst>
          </p:cNvPr>
          <p:cNvCxnSpPr>
            <a:cxnSpLocks/>
          </p:cNvCxnSpPr>
          <p:nvPr/>
        </p:nvCxnSpPr>
        <p:spPr>
          <a:xfrm>
            <a:off x="2074924" y="5976350"/>
            <a:ext cx="525913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FC61F-463E-1143-AD72-9AA9314E8E3E}"/>
              </a:ext>
            </a:extLst>
          </p:cNvPr>
          <p:cNvCxnSpPr>
            <a:cxnSpLocks/>
          </p:cNvCxnSpPr>
          <p:nvPr/>
        </p:nvCxnSpPr>
        <p:spPr>
          <a:xfrm>
            <a:off x="406892" y="6345566"/>
            <a:ext cx="1544456"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CFED53F-EA15-4A4F-B4CA-0A1B3F189D02}"/>
              </a:ext>
            </a:extLst>
          </p:cNvPr>
          <p:cNvGrpSpPr/>
          <p:nvPr/>
        </p:nvGrpSpPr>
        <p:grpSpPr>
          <a:xfrm>
            <a:off x="7650877" y="1866257"/>
            <a:ext cx="4204961" cy="639457"/>
            <a:chOff x="7650877" y="1866257"/>
            <a:chExt cx="4204961" cy="639457"/>
          </a:xfrm>
        </p:grpSpPr>
        <p:sp>
          <p:nvSpPr>
            <p:cNvPr id="13" name="Right Brace 12">
              <a:extLst>
                <a:ext uri="{FF2B5EF4-FFF2-40B4-BE49-F238E27FC236}">
                  <a16:creationId xmlns:a16="http://schemas.microsoft.com/office/drawing/2014/main" id="{7BEF937F-2B66-274A-84DC-DB4EC57C2240}"/>
                </a:ext>
              </a:extLst>
            </p:cNvPr>
            <p:cNvSpPr/>
            <p:nvPr/>
          </p:nvSpPr>
          <p:spPr>
            <a:xfrm>
              <a:off x="7650877" y="1866257"/>
              <a:ext cx="258211" cy="63945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0521A9E1-95B3-E24A-A2BA-8FC2D4BB125C}"/>
                </a:ext>
              </a:extLst>
            </p:cNvPr>
            <p:cNvSpPr txBox="1"/>
            <p:nvPr/>
          </p:nvSpPr>
          <p:spPr>
            <a:xfrm>
              <a:off x="7936367" y="1940110"/>
              <a:ext cx="391947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Truth makes one free of sin</a:t>
              </a:r>
            </a:p>
          </p:txBody>
        </p:sp>
      </p:grpSp>
      <p:grpSp>
        <p:nvGrpSpPr>
          <p:cNvPr id="17" name="Group 16">
            <a:extLst>
              <a:ext uri="{FF2B5EF4-FFF2-40B4-BE49-F238E27FC236}">
                <a16:creationId xmlns:a16="http://schemas.microsoft.com/office/drawing/2014/main" id="{5AFC4CBD-4152-0349-91FA-E2CA8B5560DE}"/>
              </a:ext>
            </a:extLst>
          </p:cNvPr>
          <p:cNvGrpSpPr/>
          <p:nvPr/>
        </p:nvGrpSpPr>
        <p:grpSpPr>
          <a:xfrm>
            <a:off x="7650876" y="5706109"/>
            <a:ext cx="4302937" cy="639457"/>
            <a:chOff x="7650876" y="5706109"/>
            <a:chExt cx="4302937" cy="639457"/>
          </a:xfrm>
        </p:grpSpPr>
        <p:sp>
          <p:nvSpPr>
            <p:cNvPr id="14" name="Right Brace 13">
              <a:extLst>
                <a:ext uri="{FF2B5EF4-FFF2-40B4-BE49-F238E27FC236}">
                  <a16:creationId xmlns:a16="http://schemas.microsoft.com/office/drawing/2014/main" id="{617F26D3-1257-0A45-89D4-F1A91B5ACB9E}"/>
                </a:ext>
              </a:extLst>
            </p:cNvPr>
            <p:cNvSpPr/>
            <p:nvPr/>
          </p:nvSpPr>
          <p:spPr>
            <a:xfrm>
              <a:off x="7650876" y="5706109"/>
              <a:ext cx="258211" cy="63945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265CD843-3439-0A47-9F35-107ABF3167C0}"/>
                </a:ext>
              </a:extLst>
            </p:cNvPr>
            <p:cNvSpPr txBox="1"/>
            <p:nvPr/>
          </p:nvSpPr>
          <p:spPr>
            <a:xfrm>
              <a:off x="7936367" y="5795004"/>
              <a:ext cx="401744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Jesus makes one free of sin</a:t>
              </a:r>
            </a:p>
          </p:txBody>
        </p:sp>
      </p:grpSp>
      <p:sp>
        <p:nvSpPr>
          <p:cNvPr id="19" name="TextBox 18">
            <a:extLst>
              <a:ext uri="{FF2B5EF4-FFF2-40B4-BE49-F238E27FC236}">
                <a16:creationId xmlns:a16="http://schemas.microsoft.com/office/drawing/2014/main" id="{6DB50D3E-67F1-144A-AEF8-01A720887431}"/>
              </a:ext>
            </a:extLst>
          </p:cNvPr>
          <p:cNvSpPr txBox="1"/>
          <p:nvPr/>
        </p:nvSpPr>
        <p:spPr>
          <a:xfrm>
            <a:off x="8317367" y="2944227"/>
            <a:ext cx="3389360" cy="2308324"/>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Truth is inescapably “relational” because it abides in and comes from the One who loves us and desires a relationship with us.</a:t>
            </a:r>
          </a:p>
        </p:txBody>
      </p:sp>
    </p:spTree>
    <p:extLst>
      <p:ext uri="{BB962C8B-B14F-4D97-AF65-F5344CB8AC3E}">
        <p14:creationId xmlns:p14="http://schemas.microsoft.com/office/powerpoint/2010/main" val="240166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0D60371C-9D5A-A24F-B7DF-170C79D373C9}"/>
              </a:ext>
            </a:extLst>
          </p:cNvPr>
          <p:cNvSpPr/>
          <p:nvPr/>
        </p:nvSpPr>
        <p:spPr>
          <a:xfrm>
            <a:off x="5348207" y="1512835"/>
            <a:ext cx="4407232" cy="341632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Loss Of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Convictions:</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 Condition</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 Our Culture </a:t>
            </a:r>
          </a:p>
        </p:txBody>
      </p:sp>
      <p:sp>
        <p:nvSpPr>
          <p:cNvPr id="5" name="TextBox 4">
            <a:extLst>
              <a:ext uri="{FF2B5EF4-FFF2-40B4-BE49-F238E27FC236}">
                <a16:creationId xmlns:a16="http://schemas.microsoft.com/office/drawing/2014/main" id="{EA7C9637-7170-184B-812D-04B8903CE294}"/>
              </a:ext>
            </a:extLst>
          </p:cNvPr>
          <p:cNvSpPr txBox="1"/>
          <p:nvPr/>
        </p:nvSpPr>
        <p:spPr>
          <a:xfrm>
            <a:off x="6729098" y="621142"/>
            <a:ext cx="1645450" cy="523220"/>
          </a:xfrm>
          <a:prstGeom prst="rect">
            <a:avLst/>
          </a:prstGeom>
          <a:noFill/>
        </p:spPr>
        <p:txBody>
          <a:bodyPr wrap="none" rtlCol="0">
            <a:spAutoFit/>
          </a:bodyPr>
          <a:lstStyle/>
          <a:p>
            <a:r>
              <a:rPr lang="en-US" sz="2800" dirty="0"/>
              <a:t>PART ONE</a:t>
            </a:r>
          </a:p>
        </p:txBody>
      </p:sp>
      <p:sp>
        <p:nvSpPr>
          <p:cNvPr id="8" name="TextBox 7">
            <a:extLst>
              <a:ext uri="{FF2B5EF4-FFF2-40B4-BE49-F238E27FC236}">
                <a16:creationId xmlns:a16="http://schemas.microsoft.com/office/drawing/2014/main" id="{AF051A99-7CE0-634C-BBF9-BF1D5F8DEEA5}"/>
              </a:ext>
            </a:extLst>
          </p:cNvPr>
          <p:cNvSpPr txBox="1"/>
          <p:nvPr/>
        </p:nvSpPr>
        <p:spPr>
          <a:xfrm>
            <a:off x="5652841" y="5297628"/>
            <a:ext cx="3797963" cy="954107"/>
          </a:xfrm>
          <a:prstGeom prst="rect">
            <a:avLst/>
          </a:prstGeom>
          <a:noFill/>
        </p:spPr>
        <p:txBody>
          <a:bodyPr wrap="none" rtlCol="0">
            <a:spAutoFit/>
          </a:bodyPr>
          <a:lstStyle/>
          <a:p>
            <a:pPr marL="457200" indent="-457200">
              <a:buFont typeface="Arial" panose="020B0604020202020204" pitchFamily="34" charset="0"/>
              <a:buChar char="•"/>
            </a:pPr>
            <a:r>
              <a:rPr lang="en-US" sz="2800" i="1" dirty="0"/>
              <a:t>Distorted Beliefs</a:t>
            </a:r>
          </a:p>
          <a:p>
            <a:pPr marL="457200" indent="-457200">
              <a:buFont typeface="Arial" panose="020B0604020202020204" pitchFamily="34" charset="0"/>
              <a:buChar char="•"/>
            </a:pPr>
            <a:r>
              <a:rPr lang="en-US" sz="2800" i="1" dirty="0"/>
              <a:t>A Crisis of Convictions</a:t>
            </a:r>
          </a:p>
        </p:txBody>
      </p:sp>
      <p:sp>
        <p:nvSpPr>
          <p:cNvPr id="9" name="Rectangle 8">
            <a:extLst>
              <a:ext uri="{FF2B5EF4-FFF2-40B4-BE49-F238E27FC236}">
                <a16:creationId xmlns:a16="http://schemas.microsoft.com/office/drawing/2014/main" id="{E740943B-5599-F54B-808E-DB47FB7CDA69}"/>
              </a:ext>
            </a:extLst>
          </p:cNvPr>
          <p:cNvSpPr/>
          <p:nvPr/>
        </p:nvSpPr>
        <p:spPr>
          <a:xfrm>
            <a:off x="124319" y="2271041"/>
            <a:ext cx="3774581" cy="3947234"/>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Colossians 2:8 </a:t>
            </a:r>
          </a:p>
          <a:p>
            <a:pPr algn="ctr"/>
            <a:r>
              <a:rPr lang="en-US" sz="2400" b="0" i="1" u="none" strike="noStrike" dirty="0">
                <a:solidFill>
                  <a:srgbClr val="000000"/>
                </a:solidFill>
                <a:effectLst/>
                <a:latin typeface="Arial" panose="020B0604020202020204" pitchFamily="34" charset="0"/>
                <a:cs typeface="Arial" panose="020B0604020202020204" pitchFamily="34" charset="0"/>
              </a:rPr>
              <a:t>Beware lest anyone cheat you through philosophy and empty deceit, according to the tradition of men, according to the basic principles of the world, and not according to Christ.</a:t>
            </a:r>
          </a:p>
          <a:p>
            <a:pPr algn="ctr"/>
            <a:endParaRPr lang="en-US" sz="1050" i="1" dirty="0">
              <a:solidFill>
                <a:srgbClr val="000000"/>
              </a:solidFill>
              <a:latin typeface="Arial" panose="020B0604020202020204" pitchFamily="34" charset="0"/>
              <a:cs typeface="Arial" panose="020B0604020202020204" pitchFamily="34" charset="0"/>
            </a:endParaRPr>
          </a:p>
          <a:p>
            <a:pPr algn="ctr"/>
            <a:r>
              <a:rPr lang="en-US" sz="2400" dirty="0">
                <a:solidFill>
                  <a:srgbClr val="000000"/>
                </a:solidFill>
                <a:latin typeface="Arial" panose="020B0604020202020204" pitchFamily="34" charset="0"/>
                <a:cs typeface="Arial" panose="020B0604020202020204" pitchFamily="34" charset="0"/>
              </a:rPr>
              <a:t>c</a:t>
            </a:r>
            <a:r>
              <a:rPr lang="en-US" sz="2400" b="0" u="none" strike="noStrike" dirty="0">
                <a:solidFill>
                  <a:srgbClr val="000000"/>
                </a:solidFill>
                <a:effectLst/>
                <a:latin typeface="Arial" panose="020B0604020202020204" pitchFamily="34" charset="0"/>
                <a:cs typeface="Arial" panose="020B0604020202020204" pitchFamily="34" charset="0"/>
              </a:rPr>
              <a:t>f. </a:t>
            </a:r>
            <a:r>
              <a:rPr lang="en-US" sz="2400" b="1" u="none" strike="noStrike" dirty="0">
                <a:solidFill>
                  <a:srgbClr val="FF0000"/>
                </a:solidFill>
                <a:effectLst/>
                <a:latin typeface="Arial" panose="020B0604020202020204" pitchFamily="34" charset="0"/>
                <a:cs typeface="Arial" panose="020B0604020202020204" pitchFamily="34" charset="0"/>
              </a:rPr>
              <a:t>Ephesians 4:14</a:t>
            </a:r>
          </a:p>
        </p:txBody>
      </p:sp>
    </p:spTree>
    <p:extLst>
      <p:ext uri="{BB962C8B-B14F-4D97-AF65-F5344CB8AC3E}">
        <p14:creationId xmlns:p14="http://schemas.microsoft.com/office/powerpoint/2010/main" val="39727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5" name="TextBox 4">
            <a:extLst>
              <a:ext uri="{FF2B5EF4-FFF2-40B4-BE49-F238E27FC236}">
                <a16:creationId xmlns:a16="http://schemas.microsoft.com/office/drawing/2014/main" id="{FF0D37F2-3D7C-BC4F-BB95-FFFC8BEE2343}"/>
              </a:ext>
            </a:extLst>
          </p:cNvPr>
          <p:cNvSpPr txBox="1"/>
          <p:nvPr/>
        </p:nvSpPr>
        <p:spPr>
          <a:xfrm>
            <a:off x="3690185" y="314752"/>
            <a:ext cx="7074569"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The Emphasis Must Shift From Truth Being</a:t>
            </a:r>
          </a:p>
          <a:p>
            <a:pPr algn="ctr"/>
            <a:r>
              <a:rPr lang="en-US" sz="2800" dirty="0">
                <a:latin typeface="Arial" panose="020B0604020202020204" pitchFamily="34" charset="0"/>
                <a:cs typeface="Arial" panose="020B0604020202020204" pitchFamily="34" charset="0"/>
              </a:rPr>
              <a:t>“WHAT” to “WHO”</a:t>
            </a:r>
          </a:p>
        </p:txBody>
      </p:sp>
      <p:sp>
        <p:nvSpPr>
          <p:cNvPr id="9" name="TextBox 8">
            <a:extLst>
              <a:ext uri="{FF2B5EF4-FFF2-40B4-BE49-F238E27FC236}">
                <a16:creationId xmlns:a16="http://schemas.microsoft.com/office/drawing/2014/main" id="{6A99B900-D5D5-F04D-961A-1DE4201EFDE5}"/>
              </a:ext>
            </a:extLst>
          </p:cNvPr>
          <p:cNvSpPr txBox="1"/>
          <p:nvPr/>
        </p:nvSpPr>
        <p:spPr>
          <a:xfrm>
            <a:off x="3057554" y="1612598"/>
            <a:ext cx="7800946"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To counter our culture’s </a:t>
            </a:r>
            <a:r>
              <a:rPr lang="en-US" sz="2400" i="1" dirty="0">
                <a:latin typeface="Arial" panose="020B0604020202020204" pitchFamily="34" charset="0"/>
                <a:cs typeface="Arial" panose="020B0604020202020204" pitchFamily="34" charset="0"/>
              </a:rPr>
              <a:t>postmodern thinking </a:t>
            </a:r>
            <a:r>
              <a:rPr lang="en-US" sz="2400" dirty="0">
                <a:latin typeface="Arial" panose="020B0604020202020204" pitchFamily="34" charset="0"/>
                <a:cs typeface="Arial" panose="020B0604020202020204" pitchFamily="34" charset="0"/>
              </a:rPr>
              <a:t>that </a:t>
            </a:r>
          </a:p>
          <a:p>
            <a:pPr marL="800100" lvl="1" indent="-342900">
              <a:buFont typeface="Arial" panose="020B0604020202020204" pitchFamily="34" charset="0"/>
              <a:buChar char="•"/>
            </a:pPr>
            <a:r>
              <a:rPr lang="en-US" sz="2400" i="1" dirty="0">
                <a:latin typeface="Arial" panose="020B0604020202020204" pitchFamily="34" charset="0"/>
                <a:cs typeface="Arial" panose="020B0604020202020204" pitchFamily="34" charset="0"/>
              </a:rPr>
              <a:t>truth is relative and not absolute</a:t>
            </a:r>
          </a:p>
          <a:p>
            <a:pPr marL="800100" lvl="1" indent="-342900">
              <a:buFont typeface="Arial" panose="020B0604020202020204" pitchFamily="34" charset="0"/>
              <a:buChar char="•"/>
            </a:pPr>
            <a:r>
              <a:rPr lang="en-US" sz="2400" i="1" dirty="0">
                <a:latin typeface="Arial" panose="020B0604020202020204" pitchFamily="34" charset="0"/>
                <a:cs typeface="Arial" panose="020B0604020202020204" pitchFamily="34" charset="0"/>
              </a:rPr>
              <a:t>all moral and spiritual truth is subjective and equal</a:t>
            </a:r>
          </a:p>
          <a:p>
            <a:pPr lvl="1"/>
            <a:r>
              <a:rPr lang="en-US" sz="2400" dirty="0">
                <a:latin typeface="Arial" panose="020B0604020202020204" pitchFamily="34" charset="0"/>
                <a:cs typeface="Arial" panose="020B0604020202020204" pitchFamily="34" charset="0"/>
              </a:rPr>
              <a:t>We must shift the emphasis.</a:t>
            </a:r>
          </a:p>
        </p:txBody>
      </p:sp>
      <p:sp>
        <p:nvSpPr>
          <p:cNvPr id="10" name="TextBox 9">
            <a:extLst>
              <a:ext uri="{FF2B5EF4-FFF2-40B4-BE49-F238E27FC236}">
                <a16:creationId xmlns:a16="http://schemas.microsoft.com/office/drawing/2014/main" id="{DA0D2D7D-2D2D-6445-BA91-5246ABFA0F7D}"/>
              </a:ext>
            </a:extLst>
          </p:cNvPr>
          <p:cNvSpPr txBox="1"/>
          <p:nvPr/>
        </p:nvSpPr>
        <p:spPr>
          <a:xfrm>
            <a:off x="3349654" y="3582129"/>
            <a:ext cx="6645246" cy="830997"/>
          </a:xfrm>
          <a:prstGeom prst="rect">
            <a:avLst/>
          </a:prstGeom>
          <a:solidFill>
            <a:schemeClr val="tx1"/>
          </a:solid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What we believe about God, the Bible, or about what’s right or wrong, is important. </a:t>
            </a:r>
          </a:p>
        </p:txBody>
      </p:sp>
      <p:sp>
        <p:nvSpPr>
          <p:cNvPr id="11" name="TextBox 10">
            <a:extLst>
              <a:ext uri="{FF2B5EF4-FFF2-40B4-BE49-F238E27FC236}">
                <a16:creationId xmlns:a16="http://schemas.microsoft.com/office/drawing/2014/main" id="{55E65A92-40A2-834A-B593-A40D24A1ECF8}"/>
              </a:ext>
            </a:extLst>
          </p:cNvPr>
          <p:cNvSpPr txBox="1"/>
          <p:nvPr/>
        </p:nvSpPr>
        <p:spPr>
          <a:xfrm>
            <a:off x="2676554" y="4812998"/>
            <a:ext cx="8296246" cy="1569660"/>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But “what we believe” must be seen in the context of “Who we believe.” Therefore, how we relate to the Person of Truth (Jesus) must be the central issue, because believing in Jesus  is about having a relationship with Him. </a:t>
            </a:r>
          </a:p>
        </p:txBody>
      </p:sp>
    </p:spTree>
    <p:extLst>
      <p:ext uri="{BB962C8B-B14F-4D97-AF65-F5344CB8AC3E}">
        <p14:creationId xmlns:p14="http://schemas.microsoft.com/office/powerpoint/2010/main" val="206186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5BB577D6-A0F0-424D-8D1E-6807833CCD85}"/>
              </a:ext>
            </a:extLst>
          </p:cNvPr>
          <p:cNvSpPr txBox="1"/>
          <p:nvPr/>
        </p:nvSpPr>
        <p:spPr>
          <a:xfrm>
            <a:off x="3121054" y="582819"/>
            <a:ext cx="2593946"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CONCLUSION</a:t>
            </a:r>
          </a:p>
        </p:txBody>
      </p:sp>
      <p:sp>
        <p:nvSpPr>
          <p:cNvPr id="9" name="TextBox 8">
            <a:extLst>
              <a:ext uri="{FF2B5EF4-FFF2-40B4-BE49-F238E27FC236}">
                <a16:creationId xmlns:a16="http://schemas.microsoft.com/office/drawing/2014/main" id="{D5087F65-4E52-CC4F-A966-B1537FE1F906}"/>
              </a:ext>
            </a:extLst>
          </p:cNvPr>
          <p:cNvSpPr txBox="1"/>
          <p:nvPr/>
        </p:nvSpPr>
        <p:spPr>
          <a:xfrm>
            <a:off x="3375054" y="1612598"/>
            <a:ext cx="7800946"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This shift from “what” to “who” will mean a change in how we think about evangelism and how we teach our kids biblical faith.</a:t>
            </a:r>
          </a:p>
        </p:txBody>
      </p:sp>
      <p:sp>
        <p:nvSpPr>
          <p:cNvPr id="10" name="TextBox 9">
            <a:extLst>
              <a:ext uri="{FF2B5EF4-FFF2-40B4-BE49-F238E27FC236}">
                <a16:creationId xmlns:a16="http://schemas.microsoft.com/office/drawing/2014/main" id="{46DDFBE2-9C9C-7D42-8643-5D340B824BDE}"/>
              </a:ext>
            </a:extLst>
          </p:cNvPr>
          <p:cNvSpPr txBox="1"/>
          <p:nvPr/>
        </p:nvSpPr>
        <p:spPr>
          <a:xfrm>
            <a:off x="2790854" y="3187398"/>
            <a:ext cx="8385146"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Scriptural commands, approved examples, and necessary conclusions must not be seen merely as instructions to obey, but rather, as ways to relate to the Person of Christ.  </a:t>
            </a:r>
          </a:p>
        </p:txBody>
      </p:sp>
      <p:sp>
        <p:nvSpPr>
          <p:cNvPr id="11" name="TextBox 10">
            <a:extLst>
              <a:ext uri="{FF2B5EF4-FFF2-40B4-BE49-F238E27FC236}">
                <a16:creationId xmlns:a16="http://schemas.microsoft.com/office/drawing/2014/main" id="{EA447F88-5FCE-1B45-BD86-9FC10ACC04BD}"/>
              </a:ext>
            </a:extLst>
          </p:cNvPr>
          <p:cNvSpPr txBox="1"/>
          <p:nvPr/>
        </p:nvSpPr>
        <p:spPr>
          <a:xfrm>
            <a:off x="2790854" y="4825698"/>
            <a:ext cx="8385146"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Evidences for the truth of Christ’s deity, His resurrection, and the reliability of Scripture must not simply be offered as what we hold to be true – but also how they relate to Christ.</a:t>
            </a:r>
          </a:p>
        </p:txBody>
      </p:sp>
    </p:spTree>
    <p:extLst>
      <p:ext uri="{BB962C8B-B14F-4D97-AF65-F5344CB8AC3E}">
        <p14:creationId xmlns:p14="http://schemas.microsoft.com/office/powerpoint/2010/main" val="10740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TextBox 1">
            <a:extLst>
              <a:ext uri="{FF2B5EF4-FFF2-40B4-BE49-F238E27FC236}">
                <a16:creationId xmlns:a16="http://schemas.microsoft.com/office/drawing/2014/main" id="{F78129E1-B2B7-EE43-A4E8-1EFA62C013BE}"/>
              </a:ext>
            </a:extLst>
          </p:cNvPr>
          <p:cNvSpPr txBox="1"/>
          <p:nvPr/>
        </p:nvSpPr>
        <p:spPr>
          <a:xfrm>
            <a:off x="4045785" y="604055"/>
            <a:ext cx="6368215"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Understanding Jesus Christ as the Absolute Embodiment of Truth Means that . . . </a:t>
            </a:r>
          </a:p>
        </p:txBody>
      </p:sp>
      <p:sp>
        <p:nvSpPr>
          <p:cNvPr id="8" name="TextBox 7">
            <a:extLst>
              <a:ext uri="{FF2B5EF4-FFF2-40B4-BE49-F238E27FC236}">
                <a16:creationId xmlns:a16="http://schemas.microsoft.com/office/drawing/2014/main" id="{4F280CD0-3954-7B4A-8020-AE339D6020ED}"/>
              </a:ext>
            </a:extLst>
          </p:cNvPr>
          <p:cNvSpPr txBox="1"/>
          <p:nvPr/>
        </p:nvSpPr>
        <p:spPr>
          <a:xfrm>
            <a:off x="2790854" y="2077255"/>
            <a:ext cx="7204046"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Truth could not be subjectively created. Truth is, and comes from, the objective, absolute Person of Christ Himself. As John wrote:</a:t>
            </a:r>
          </a:p>
        </p:txBody>
      </p:sp>
      <p:sp>
        <p:nvSpPr>
          <p:cNvPr id="5" name="Rectangle 4">
            <a:extLst>
              <a:ext uri="{FF2B5EF4-FFF2-40B4-BE49-F238E27FC236}">
                <a16:creationId xmlns:a16="http://schemas.microsoft.com/office/drawing/2014/main" id="{22FEE1D1-ABCB-0E43-8F5A-293840D7552C}"/>
              </a:ext>
            </a:extLst>
          </p:cNvPr>
          <p:cNvSpPr/>
          <p:nvPr/>
        </p:nvSpPr>
        <p:spPr>
          <a:xfrm>
            <a:off x="3175000" y="3576935"/>
            <a:ext cx="6921500" cy="1200329"/>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1:17</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a:t>
            </a:r>
            <a:r>
              <a:rPr lang="en-US" sz="2400" dirty="0">
                <a:solidFill>
                  <a:srgbClr val="000000"/>
                </a:solidFill>
                <a:latin typeface="Arial" panose="020B0604020202020204" pitchFamily="34" charset="0"/>
                <a:cs typeface="Arial" panose="020B0604020202020204" pitchFamily="34" charset="0"/>
              </a:rPr>
              <a:t>For the law was given through  Moses, </a:t>
            </a:r>
            <a:r>
              <a:rPr lang="en-US" sz="2400" i="1" dirty="0">
                <a:solidFill>
                  <a:srgbClr val="000000"/>
                </a:solidFill>
                <a:latin typeface="Arial" panose="020B0604020202020204" pitchFamily="34" charset="0"/>
                <a:cs typeface="Arial" panose="020B0604020202020204" pitchFamily="34" charset="0"/>
              </a:rPr>
              <a:t>but</a:t>
            </a:r>
            <a:r>
              <a:rPr lang="en-US" sz="2400" dirty="0">
                <a:solidFill>
                  <a:srgbClr val="000000"/>
                </a:solidFill>
                <a:latin typeface="Arial" panose="020B0604020202020204" pitchFamily="34" charset="0"/>
                <a:cs typeface="Arial" panose="020B0604020202020204" pitchFamily="34" charset="0"/>
              </a:rPr>
              <a:t> grace and </a:t>
            </a:r>
            <a:r>
              <a:rPr lang="en-US" sz="2400" b="1" i="1" dirty="0">
                <a:solidFill>
                  <a:srgbClr val="0432FF"/>
                </a:solidFill>
                <a:latin typeface="Arial" panose="020B0604020202020204" pitchFamily="34" charset="0"/>
                <a:cs typeface="Arial" panose="020B0604020202020204" pitchFamily="34" charset="0"/>
              </a:rPr>
              <a:t>truth came through Jesus Christ</a:t>
            </a:r>
            <a:r>
              <a:rPr lang="en-US" sz="2400" dirty="0">
                <a:solidFill>
                  <a:srgbClr val="000000"/>
                </a:solidFill>
                <a:latin typeface="Arial" panose="020B0604020202020204" pitchFamily="34" charset="0"/>
                <a:cs typeface="Arial" panose="020B0604020202020204" pitchFamily="34" charset="0"/>
              </a:rPr>
              <a:t>.”</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9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TextBox 1">
            <a:extLst>
              <a:ext uri="{FF2B5EF4-FFF2-40B4-BE49-F238E27FC236}">
                <a16:creationId xmlns:a16="http://schemas.microsoft.com/office/drawing/2014/main" id="{F78129E1-B2B7-EE43-A4E8-1EFA62C013BE}"/>
              </a:ext>
            </a:extLst>
          </p:cNvPr>
          <p:cNvSpPr txBox="1"/>
          <p:nvPr/>
        </p:nvSpPr>
        <p:spPr>
          <a:xfrm>
            <a:off x="4045785" y="604055"/>
            <a:ext cx="6368215"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Understanding Jesus Christ as the Absolute Embodiment of Truth Means that . . . </a:t>
            </a:r>
          </a:p>
        </p:txBody>
      </p:sp>
      <p:sp>
        <p:nvSpPr>
          <p:cNvPr id="8" name="TextBox 7">
            <a:extLst>
              <a:ext uri="{FF2B5EF4-FFF2-40B4-BE49-F238E27FC236}">
                <a16:creationId xmlns:a16="http://schemas.microsoft.com/office/drawing/2014/main" id="{4F280CD0-3954-7B4A-8020-AE339D6020ED}"/>
              </a:ext>
            </a:extLst>
          </p:cNvPr>
          <p:cNvSpPr txBox="1"/>
          <p:nvPr/>
        </p:nvSpPr>
        <p:spPr>
          <a:xfrm>
            <a:off x="2790854" y="2077255"/>
            <a:ext cx="7204046" cy="1938992"/>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Truth could not be relative and change from person to person because Jesus is the incarnation of the God. . . “</a:t>
            </a:r>
            <a:r>
              <a:rPr lang="en-US" sz="2400" b="1" i="1" dirty="0">
                <a:solidFill>
                  <a:srgbClr val="0432FF"/>
                </a:solidFill>
                <a:latin typeface="Arial" panose="020B0604020202020204" pitchFamily="34" charset="0"/>
                <a:cs typeface="Arial" panose="020B0604020202020204" pitchFamily="34" charset="0"/>
              </a:rPr>
              <a:t>with whom there is no variation or shadow of turning” (</a:t>
            </a:r>
            <a:r>
              <a:rPr lang="en-US" sz="2400" b="1" dirty="0">
                <a:solidFill>
                  <a:srgbClr val="FF0000"/>
                </a:solidFill>
                <a:latin typeface="Arial" panose="020B0604020202020204" pitchFamily="34" charset="0"/>
                <a:cs typeface="Arial" panose="020B0604020202020204" pitchFamily="34" charset="0"/>
              </a:rPr>
              <a:t>James 1:17</a:t>
            </a:r>
            <a:r>
              <a:rPr lang="en-US" sz="2400" b="1" i="1" dirty="0">
                <a:solidFill>
                  <a:srgbClr val="0432FF"/>
                </a:solidFill>
                <a:latin typeface="Arial" panose="020B0604020202020204" pitchFamily="34" charset="0"/>
                <a:cs typeface="Arial" panose="020B0604020202020204" pitchFamily="34" charset="0"/>
              </a:rPr>
              <a:t>)</a:t>
            </a:r>
            <a:r>
              <a:rPr lang="en-US" sz="2400" dirty="0">
                <a:solidFill>
                  <a:srgbClr val="0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As Scripture says:</a:t>
            </a:r>
          </a:p>
        </p:txBody>
      </p:sp>
      <p:sp>
        <p:nvSpPr>
          <p:cNvPr id="9" name="Rectangle 8">
            <a:extLst>
              <a:ext uri="{FF2B5EF4-FFF2-40B4-BE49-F238E27FC236}">
                <a16:creationId xmlns:a16="http://schemas.microsoft.com/office/drawing/2014/main" id="{8F83C8F3-8F4C-A441-A517-4A3859548EE4}"/>
              </a:ext>
            </a:extLst>
          </p:cNvPr>
          <p:cNvSpPr/>
          <p:nvPr/>
        </p:nvSpPr>
        <p:spPr>
          <a:xfrm>
            <a:off x="3497277" y="4807635"/>
            <a:ext cx="6096000" cy="1200329"/>
          </a:xfrm>
          <a:prstGeom prst="rect">
            <a:avLst/>
          </a:prstGeom>
        </p:spPr>
        <p:txBody>
          <a:bodyPr>
            <a:spAutoFit/>
          </a:bodyPr>
          <a:lstStyle/>
          <a:p>
            <a:pPr algn="ctr"/>
            <a:r>
              <a:rPr lang="en-US" sz="2400" b="1" dirty="0">
                <a:solidFill>
                  <a:srgbClr val="FF0000"/>
                </a:solidFill>
                <a:latin typeface="Arial" panose="020B0604020202020204" pitchFamily="34" charset="0"/>
                <a:cs typeface="Arial" panose="020B0604020202020204" pitchFamily="34" charset="0"/>
              </a:rPr>
              <a:t>Hebrews 13:8</a:t>
            </a:r>
            <a:r>
              <a:rPr lang="en-US" sz="2400" dirty="0">
                <a:solidFill>
                  <a:srgbClr val="000000"/>
                </a:solidFill>
                <a:latin typeface="Arial" panose="020B0604020202020204" pitchFamily="34" charset="0"/>
                <a:cs typeface="Arial" panose="020B0604020202020204" pitchFamily="34" charset="0"/>
              </a:rPr>
              <a:t> </a:t>
            </a:r>
          </a:p>
          <a:p>
            <a:pPr algn="just"/>
            <a:r>
              <a:rPr lang="en-US" sz="2400" b="1" i="1" baseline="30000" dirty="0">
                <a:solidFill>
                  <a:srgbClr val="000000"/>
                </a:solidFill>
                <a:latin typeface="Arial" panose="020B0604020202020204" pitchFamily="34" charset="0"/>
                <a:cs typeface="Arial" panose="020B0604020202020204" pitchFamily="34" charset="0"/>
              </a:rPr>
              <a:t>“</a:t>
            </a:r>
            <a:r>
              <a:rPr lang="en-US" sz="2400" i="1" dirty="0">
                <a:solidFill>
                  <a:srgbClr val="000000"/>
                </a:solidFill>
                <a:latin typeface="Arial" panose="020B0604020202020204" pitchFamily="34" charset="0"/>
                <a:cs typeface="Arial" panose="020B0604020202020204" pitchFamily="34" charset="0"/>
              </a:rPr>
              <a:t>Jesus Christ is the same yesterday, today, and forever.”</a:t>
            </a:r>
            <a:endParaRPr lang="en-US" sz="2400" b="0" i="1"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22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TextBox 1">
            <a:extLst>
              <a:ext uri="{FF2B5EF4-FFF2-40B4-BE49-F238E27FC236}">
                <a16:creationId xmlns:a16="http://schemas.microsoft.com/office/drawing/2014/main" id="{F78129E1-B2B7-EE43-A4E8-1EFA62C013BE}"/>
              </a:ext>
            </a:extLst>
          </p:cNvPr>
          <p:cNvSpPr txBox="1"/>
          <p:nvPr/>
        </p:nvSpPr>
        <p:spPr>
          <a:xfrm>
            <a:off x="4045785" y="604055"/>
            <a:ext cx="6368215"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Understanding Jesus Christ as the Absolute Embodiment of Truth Means that . . . </a:t>
            </a:r>
          </a:p>
        </p:txBody>
      </p:sp>
      <p:sp>
        <p:nvSpPr>
          <p:cNvPr id="8" name="TextBox 7">
            <a:extLst>
              <a:ext uri="{FF2B5EF4-FFF2-40B4-BE49-F238E27FC236}">
                <a16:creationId xmlns:a16="http://schemas.microsoft.com/office/drawing/2014/main" id="{4F280CD0-3954-7B4A-8020-AE339D6020ED}"/>
              </a:ext>
            </a:extLst>
          </p:cNvPr>
          <p:cNvSpPr txBox="1"/>
          <p:nvPr/>
        </p:nvSpPr>
        <p:spPr>
          <a:xfrm>
            <a:off x="2790854" y="1950255"/>
            <a:ext cx="7712046"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“All” truth (postmodernism) could not be equal because Jesus didn’t claim to be “a” truth, - one that is equal to all others. His claim was exclusive: </a:t>
            </a:r>
          </a:p>
        </p:txBody>
      </p:sp>
      <p:sp>
        <p:nvSpPr>
          <p:cNvPr id="5" name="Rectangle 4">
            <a:extLst>
              <a:ext uri="{FF2B5EF4-FFF2-40B4-BE49-F238E27FC236}">
                <a16:creationId xmlns:a16="http://schemas.microsoft.com/office/drawing/2014/main" id="{4846C1A2-4F27-0249-8324-CBD753E8E18D}"/>
              </a:ext>
            </a:extLst>
          </p:cNvPr>
          <p:cNvSpPr/>
          <p:nvPr/>
        </p:nvSpPr>
        <p:spPr>
          <a:xfrm>
            <a:off x="3289300" y="3326742"/>
            <a:ext cx="7213600" cy="830997"/>
          </a:xfrm>
          <a:prstGeom prst="rect">
            <a:avLst/>
          </a:prstGeom>
        </p:spPr>
        <p:txBody>
          <a:bodyPr wrap="square">
            <a:spAutoFit/>
          </a:bodyPr>
          <a:lstStyle/>
          <a:p>
            <a:r>
              <a:rPr lang="en-US" sz="2400" i="1" dirty="0">
                <a:solidFill>
                  <a:srgbClr val="000000"/>
                </a:solidFill>
                <a:latin typeface="Arial" panose="020B0604020202020204" pitchFamily="34" charset="0"/>
                <a:cs typeface="Arial" panose="020B0604020202020204" pitchFamily="34" charset="0"/>
              </a:rPr>
              <a:t>“I am </a:t>
            </a:r>
            <a:r>
              <a:rPr lang="en-US" sz="2400" b="1" i="1" dirty="0">
                <a:solidFill>
                  <a:srgbClr val="000000"/>
                </a:solidFill>
                <a:latin typeface="Arial" panose="020B0604020202020204" pitchFamily="34" charset="0"/>
                <a:cs typeface="Arial" panose="020B0604020202020204" pitchFamily="34" charset="0"/>
              </a:rPr>
              <a:t>the</a:t>
            </a:r>
            <a:r>
              <a:rPr lang="en-US" sz="2400" i="1" dirty="0">
                <a:solidFill>
                  <a:srgbClr val="000000"/>
                </a:solidFill>
                <a:latin typeface="Arial" panose="020B0604020202020204" pitchFamily="34" charset="0"/>
                <a:cs typeface="Arial" panose="020B0604020202020204" pitchFamily="34" charset="0"/>
              </a:rPr>
              <a:t> way, </a:t>
            </a:r>
            <a:r>
              <a:rPr lang="en-US" sz="2400" b="1" i="1" dirty="0">
                <a:solidFill>
                  <a:srgbClr val="000000"/>
                </a:solidFill>
                <a:latin typeface="Arial" panose="020B0604020202020204" pitchFamily="34" charset="0"/>
                <a:cs typeface="Arial" panose="020B0604020202020204" pitchFamily="34" charset="0"/>
              </a:rPr>
              <a:t>the</a:t>
            </a:r>
            <a:r>
              <a:rPr lang="en-US" sz="2400" i="1" dirty="0">
                <a:solidFill>
                  <a:srgbClr val="000000"/>
                </a:solidFill>
                <a:latin typeface="Arial" panose="020B0604020202020204" pitchFamily="34" charset="0"/>
                <a:cs typeface="Arial" panose="020B0604020202020204" pitchFamily="34" charset="0"/>
              </a:rPr>
              <a:t> truth, and </a:t>
            </a:r>
            <a:r>
              <a:rPr lang="en-US" sz="2400" b="1" i="1" dirty="0">
                <a:solidFill>
                  <a:srgbClr val="000000"/>
                </a:solidFill>
                <a:latin typeface="Arial" panose="020B0604020202020204" pitchFamily="34" charset="0"/>
                <a:cs typeface="Arial" panose="020B0604020202020204" pitchFamily="34" charset="0"/>
              </a:rPr>
              <a:t>the</a:t>
            </a:r>
            <a:r>
              <a:rPr lang="en-US" sz="2400" i="1" dirty="0">
                <a:solidFill>
                  <a:srgbClr val="000000"/>
                </a:solidFill>
                <a:latin typeface="Arial" panose="020B0604020202020204" pitchFamily="34" charset="0"/>
                <a:cs typeface="Arial" panose="020B0604020202020204" pitchFamily="34" charset="0"/>
              </a:rPr>
              <a:t> life. No one comes to the Father </a:t>
            </a:r>
            <a:r>
              <a:rPr lang="en-US" sz="2400" b="1" i="1" dirty="0">
                <a:solidFill>
                  <a:srgbClr val="000000"/>
                </a:solidFill>
                <a:latin typeface="Arial" panose="020B0604020202020204" pitchFamily="34" charset="0"/>
                <a:cs typeface="Arial" panose="020B0604020202020204" pitchFamily="34" charset="0"/>
              </a:rPr>
              <a:t>except through Me” </a:t>
            </a:r>
            <a:r>
              <a:rPr lang="en-US" sz="2400" dirty="0">
                <a:solidFill>
                  <a:srgbClr val="000000"/>
                </a:solidFill>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John 14:6</a:t>
            </a:r>
          </a:p>
        </p:txBody>
      </p:sp>
      <p:sp>
        <p:nvSpPr>
          <p:cNvPr id="11" name="Rectangle 10">
            <a:extLst>
              <a:ext uri="{FF2B5EF4-FFF2-40B4-BE49-F238E27FC236}">
                <a16:creationId xmlns:a16="http://schemas.microsoft.com/office/drawing/2014/main" id="{A237DF56-A272-6D41-9F96-E725C8755AA5}"/>
              </a:ext>
            </a:extLst>
          </p:cNvPr>
          <p:cNvSpPr/>
          <p:nvPr/>
        </p:nvSpPr>
        <p:spPr>
          <a:xfrm>
            <a:off x="3289300" y="5832497"/>
            <a:ext cx="7670800" cy="830997"/>
          </a:xfrm>
          <a:prstGeom prst="rect">
            <a:avLst/>
          </a:prstGeom>
        </p:spPr>
        <p:txBody>
          <a:bodyPr wrap="square">
            <a:spAutoFit/>
          </a:bodyPr>
          <a:lstStyle/>
          <a:p>
            <a:pPr algn="just"/>
            <a:r>
              <a:rPr lang="en-US" sz="2400" i="1" dirty="0">
                <a:solidFill>
                  <a:srgbClr val="000000"/>
                </a:solidFill>
                <a:latin typeface="Arial" panose="020B0604020202020204" pitchFamily="34" charset="0"/>
                <a:cs typeface="Arial" panose="020B0604020202020204" pitchFamily="34" charset="0"/>
              </a:rPr>
              <a:t>“I am </a:t>
            </a:r>
            <a:r>
              <a:rPr lang="en-US" sz="2400" b="1" i="1" dirty="0">
                <a:solidFill>
                  <a:srgbClr val="000000"/>
                </a:solidFill>
                <a:latin typeface="Arial" panose="020B0604020202020204" pitchFamily="34" charset="0"/>
                <a:cs typeface="Arial" panose="020B0604020202020204" pitchFamily="34" charset="0"/>
              </a:rPr>
              <a:t>the</a:t>
            </a:r>
            <a:r>
              <a:rPr lang="en-US" sz="2400" i="1" dirty="0">
                <a:solidFill>
                  <a:srgbClr val="000000"/>
                </a:solidFill>
                <a:latin typeface="Arial" panose="020B0604020202020204" pitchFamily="34" charset="0"/>
                <a:cs typeface="Arial" panose="020B0604020202020204" pitchFamily="34" charset="0"/>
              </a:rPr>
              <a:t> Lord, and there is no other; </a:t>
            </a:r>
            <a:r>
              <a:rPr lang="en-US" sz="2400" b="1" i="1" dirty="0">
                <a:solidFill>
                  <a:srgbClr val="000000"/>
                </a:solidFill>
                <a:latin typeface="Arial" panose="020B0604020202020204" pitchFamily="34" charset="0"/>
                <a:cs typeface="Arial" panose="020B0604020202020204" pitchFamily="34" charset="0"/>
              </a:rPr>
              <a:t>There is no God besides Me</a:t>
            </a:r>
            <a:r>
              <a:rPr lang="en-US" sz="2400" i="1" dirty="0">
                <a:solidFill>
                  <a:srgbClr val="000000"/>
                </a:solidFill>
                <a:latin typeface="Arial" panose="020B0604020202020204" pitchFamily="34" charset="0"/>
                <a:cs typeface="Arial" panose="020B0604020202020204" pitchFamily="34" charset="0"/>
              </a:rPr>
              <a:t>. . . . I am </a:t>
            </a:r>
            <a:r>
              <a:rPr lang="en-US" sz="2400" b="1" i="1" dirty="0">
                <a:solidFill>
                  <a:srgbClr val="000000"/>
                </a:solidFill>
                <a:latin typeface="Arial" panose="020B0604020202020204" pitchFamily="34" charset="0"/>
                <a:cs typeface="Arial" panose="020B0604020202020204" pitchFamily="34" charset="0"/>
              </a:rPr>
              <a:t>the</a:t>
            </a:r>
            <a:r>
              <a:rPr lang="en-US" sz="2400" i="1" dirty="0">
                <a:solidFill>
                  <a:srgbClr val="000000"/>
                </a:solidFill>
                <a:latin typeface="Arial" panose="020B0604020202020204" pitchFamily="34" charset="0"/>
                <a:cs typeface="Arial" panose="020B0604020202020204" pitchFamily="34" charset="0"/>
              </a:rPr>
              <a:t> Lord, and there is no other;” </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1B21905-FF3B-994B-8868-357165B9D584}"/>
              </a:ext>
            </a:extLst>
          </p:cNvPr>
          <p:cNvSpPr txBox="1"/>
          <p:nvPr/>
        </p:nvSpPr>
        <p:spPr>
          <a:xfrm>
            <a:off x="2790854" y="4374971"/>
            <a:ext cx="8296246"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Those are not the words of “one among many,” or “one who is “equal” to all others. Those are the words of One Who has no equal (</a:t>
            </a:r>
            <a:r>
              <a:rPr lang="en-US" sz="2400" b="1" dirty="0">
                <a:solidFill>
                  <a:srgbClr val="FF0000"/>
                </a:solidFill>
                <a:latin typeface="Arial" panose="020B0604020202020204" pitchFamily="34" charset="0"/>
                <a:cs typeface="Arial" panose="020B0604020202020204" pitchFamily="34" charset="0"/>
              </a:rPr>
              <a:t>Isaiah 45:5-6</a:t>
            </a:r>
            <a:r>
              <a:rPr lang="en-US" sz="2400" dirty="0">
                <a:solidFill>
                  <a:srgbClr val="000000"/>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4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EB953E41-8A43-5E45-8E02-5CEBF11B6971}"/>
              </a:ext>
            </a:extLst>
          </p:cNvPr>
          <p:cNvSpPr txBox="1"/>
          <p:nvPr/>
        </p:nvSpPr>
        <p:spPr>
          <a:xfrm>
            <a:off x="3469057" y="604055"/>
            <a:ext cx="7859344" cy="1569660"/>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We must point others to the historical evidence that establishes Jesus as the One and Only True and Perfect God of the universe. It is only by investigating these evidences that conviction can be realized.</a:t>
            </a:r>
          </a:p>
        </p:txBody>
      </p:sp>
      <p:sp>
        <p:nvSpPr>
          <p:cNvPr id="9" name="TextBox 8">
            <a:extLst>
              <a:ext uri="{FF2B5EF4-FFF2-40B4-BE49-F238E27FC236}">
                <a16:creationId xmlns:a16="http://schemas.microsoft.com/office/drawing/2014/main" id="{3C2C78F0-9BCF-2449-9C0C-337227DB98B1}"/>
              </a:ext>
            </a:extLst>
          </p:cNvPr>
          <p:cNvSpPr txBox="1"/>
          <p:nvPr/>
        </p:nvSpPr>
        <p:spPr>
          <a:xfrm>
            <a:off x="3469057" y="2648755"/>
            <a:ext cx="7859344"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Because, if Christ isn’t who He said He is – and if He didn’t rise from the dead, and if the Bible can’t be trusted – then life and faith are meaningless!</a:t>
            </a:r>
          </a:p>
        </p:txBody>
      </p:sp>
      <p:sp>
        <p:nvSpPr>
          <p:cNvPr id="2" name="Rectangle 1">
            <a:extLst>
              <a:ext uri="{FF2B5EF4-FFF2-40B4-BE49-F238E27FC236}">
                <a16:creationId xmlns:a16="http://schemas.microsoft.com/office/drawing/2014/main" id="{FD4D051F-46F2-B242-9610-DC2D2133592C}"/>
              </a:ext>
            </a:extLst>
          </p:cNvPr>
          <p:cNvSpPr/>
          <p:nvPr/>
        </p:nvSpPr>
        <p:spPr>
          <a:xfrm>
            <a:off x="4076700" y="4161135"/>
            <a:ext cx="6096000" cy="1200329"/>
          </a:xfrm>
          <a:prstGeom prst="rect">
            <a:avLst/>
          </a:prstGeom>
        </p:spPr>
        <p:txBody>
          <a:bodyPr>
            <a:spAutoFit/>
          </a:bodyPr>
          <a:lstStyle/>
          <a:p>
            <a:pPr algn="ctr"/>
            <a:r>
              <a:rPr lang="en-US" sz="2400" b="1" dirty="0">
                <a:solidFill>
                  <a:srgbClr val="FF0000"/>
                </a:solidFill>
                <a:latin typeface="Arial" panose="020B0604020202020204" pitchFamily="34" charset="0"/>
                <a:cs typeface="Arial" panose="020B0604020202020204" pitchFamily="34" charset="0"/>
              </a:rPr>
              <a:t>1 Corinthians 15:19</a:t>
            </a:r>
            <a:r>
              <a:rPr lang="en-US" sz="2400" dirty="0">
                <a:solidFill>
                  <a:srgbClr val="000000"/>
                </a:solidFill>
                <a:latin typeface="Arial" panose="020B0604020202020204" pitchFamily="34" charset="0"/>
                <a:cs typeface="Arial" panose="020B0604020202020204" pitchFamily="34" charset="0"/>
              </a:rPr>
              <a:t> </a:t>
            </a:r>
          </a:p>
          <a:p>
            <a:pPr algn="just"/>
            <a:r>
              <a:rPr lang="en-US" sz="2400" b="1" i="1" baseline="30000" dirty="0">
                <a:solidFill>
                  <a:srgbClr val="000000"/>
                </a:solidFill>
                <a:latin typeface="Arial" panose="020B0604020202020204" pitchFamily="34" charset="0"/>
                <a:cs typeface="Arial" panose="020B0604020202020204" pitchFamily="34" charset="0"/>
              </a:rPr>
              <a:t>“</a:t>
            </a:r>
            <a:r>
              <a:rPr lang="en-US" sz="2400" i="1" dirty="0">
                <a:solidFill>
                  <a:srgbClr val="000000"/>
                </a:solidFill>
                <a:latin typeface="Arial" panose="020B0604020202020204" pitchFamily="34" charset="0"/>
                <a:cs typeface="Arial" panose="020B0604020202020204" pitchFamily="34" charset="0"/>
              </a:rPr>
              <a:t>If in this life only we have hope in Christ, we are of all men the most pitiable.”</a:t>
            </a:r>
            <a:endParaRPr lang="en-US" sz="2400" b="0" i="1" u="none" strike="noStrike" dirty="0">
              <a:solidFill>
                <a:srgbClr val="0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7670689-306D-7E43-89F8-170154CCCCB0}"/>
              </a:ext>
            </a:extLst>
          </p:cNvPr>
          <p:cNvSpPr/>
          <p:nvPr/>
        </p:nvSpPr>
        <p:spPr>
          <a:xfrm>
            <a:off x="1714224" y="5673515"/>
            <a:ext cx="8762999" cy="830997"/>
          </a:xfrm>
          <a:prstGeom prst="rect">
            <a:avLst/>
          </a:prstGeom>
          <a:solidFill>
            <a:schemeClr val="tx1"/>
          </a:solidFill>
        </p:spPr>
        <p:txBody>
          <a:bodyPr wrap="square">
            <a:spAutoFit/>
          </a:bodyPr>
          <a:lstStyle/>
          <a:p>
            <a:pPr algn="just"/>
            <a:r>
              <a:rPr lang="en-US" sz="2400" dirty="0">
                <a:solidFill>
                  <a:schemeClr val="bg1"/>
                </a:solidFill>
                <a:latin typeface="Arial" panose="020B0604020202020204" pitchFamily="34" charset="0"/>
                <a:cs typeface="Arial" panose="020B0604020202020204" pitchFamily="34" charset="0"/>
              </a:rPr>
              <a:t>If what we have hoped for and trusted in Christ for doesn’t take us beyond this life, then we are world-class fools!</a:t>
            </a:r>
          </a:p>
        </p:txBody>
      </p:sp>
    </p:spTree>
    <p:extLst>
      <p:ext uri="{BB962C8B-B14F-4D97-AF65-F5344CB8AC3E}">
        <p14:creationId xmlns:p14="http://schemas.microsoft.com/office/powerpoint/2010/main" val="38735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grpSp>
        <p:nvGrpSpPr>
          <p:cNvPr id="2" name="Group 1">
            <a:extLst>
              <a:ext uri="{FF2B5EF4-FFF2-40B4-BE49-F238E27FC236}">
                <a16:creationId xmlns:a16="http://schemas.microsoft.com/office/drawing/2014/main" id="{9E04F624-E1B3-5B4F-8587-9D934E6DC259}"/>
              </a:ext>
            </a:extLst>
          </p:cNvPr>
          <p:cNvGrpSpPr/>
          <p:nvPr/>
        </p:nvGrpSpPr>
        <p:grpSpPr>
          <a:xfrm>
            <a:off x="4136544" y="2450322"/>
            <a:ext cx="5455031" cy="1913086"/>
            <a:chOff x="4136544" y="2450322"/>
            <a:chExt cx="5455031" cy="1913086"/>
          </a:xfrm>
        </p:grpSpPr>
        <p:sp>
          <p:nvSpPr>
            <p:cNvPr id="8" name="Rectangle 7">
              <a:extLst>
                <a:ext uri="{FF2B5EF4-FFF2-40B4-BE49-F238E27FC236}">
                  <a16:creationId xmlns:a16="http://schemas.microsoft.com/office/drawing/2014/main" id="{B60CC114-987B-1141-B898-CB1D122370CA}"/>
                </a:ext>
              </a:extLst>
            </p:cNvPr>
            <p:cNvSpPr/>
            <p:nvPr/>
          </p:nvSpPr>
          <p:spPr>
            <a:xfrm>
              <a:off x="4136544" y="3840188"/>
              <a:ext cx="5455031" cy="523220"/>
            </a:xfrm>
            <a:prstGeom prst="rect">
              <a:avLst/>
            </a:prstGeom>
          </p:spPr>
          <p:txBody>
            <a:bodyPr wrap="square">
              <a:spAutoFit/>
            </a:bodyPr>
            <a:lstStyle/>
            <a:p>
              <a:pPr algn="ctr"/>
              <a:r>
                <a:rPr lang="en-US" sz="2800" b="1" dirty="0">
                  <a:solidFill>
                    <a:srgbClr val="000000"/>
                  </a:solidFill>
                  <a:latin typeface="Arial" charset="0"/>
                  <a:ea typeface="Arial" charset="0"/>
                  <a:cs typeface="Arial" charset="0"/>
                </a:rPr>
                <a:t>How True Are Christ’s Claims?</a:t>
              </a:r>
              <a:endParaRPr lang="en-US" sz="2800" b="1" i="0" u="none" strike="noStrike" dirty="0">
                <a:solidFill>
                  <a:srgbClr val="000000"/>
                </a:solidFill>
                <a:effectLst/>
                <a:latin typeface="Arial" charset="0"/>
                <a:ea typeface="Arial" charset="0"/>
                <a:cs typeface="Arial" charset="0"/>
              </a:endParaRPr>
            </a:p>
          </p:txBody>
        </p:sp>
        <p:sp>
          <p:nvSpPr>
            <p:cNvPr id="9" name="Rectangle 8">
              <a:extLst>
                <a:ext uri="{FF2B5EF4-FFF2-40B4-BE49-F238E27FC236}">
                  <a16:creationId xmlns:a16="http://schemas.microsoft.com/office/drawing/2014/main" id="{5DA2DB44-58CF-7B43-BEDF-014D03DD85A4}"/>
                </a:ext>
              </a:extLst>
            </p:cNvPr>
            <p:cNvSpPr/>
            <p:nvPr/>
          </p:nvSpPr>
          <p:spPr>
            <a:xfrm>
              <a:off x="5201714" y="2450322"/>
              <a:ext cx="332469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Next Week</a:t>
              </a:r>
            </a:p>
          </p:txBody>
        </p:sp>
      </p:grpSp>
      <p:sp>
        <p:nvSpPr>
          <p:cNvPr id="10" name="TextBox 9">
            <a:extLst>
              <a:ext uri="{FF2B5EF4-FFF2-40B4-BE49-F238E27FC236}">
                <a16:creationId xmlns:a16="http://schemas.microsoft.com/office/drawing/2014/main" id="{3F256050-EBC9-654D-8C6F-5C4F5EA452F6}"/>
              </a:ext>
            </a:extLst>
          </p:cNvPr>
          <p:cNvSpPr txBox="1"/>
          <p:nvPr/>
        </p:nvSpPr>
        <p:spPr>
          <a:xfrm>
            <a:off x="4136544" y="519452"/>
            <a:ext cx="6030543"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next step is to look at what will convince others that Christ is the Son of the One True God.</a:t>
            </a:r>
          </a:p>
        </p:txBody>
      </p:sp>
    </p:spTree>
    <p:extLst>
      <p:ext uri="{BB962C8B-B14F-4D97-AF65-F5344CB8AC3E}">
        <p14:creationId xmlns:p14="http://schemas.microsoft.com/office/powerpoint/2010/main" val="32136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6B7880E-7F1B-154D-8AE1-DFEA8856C431}"/>
              </a:ext>
            </a:extLst>
          </p:cNvPr>
          <p:cNvGrpSpPr/>
          <p:nvPr/>
        </p:nvGrpSpPr>
        <p:grpSpPr>
          <a:xfrm>
            <a:off x="27937" y="288710"/>
            <a:ext cx="12141818" cy="5926703"/>
            <a:chOff x="27937" y="288710"/>
            <a:chExt cx="12141818" cy="6588446"/>
          </a:xfrm>
        </p:grpSpPr>
        <p:pic>
          <p:nvPicPr>
            <p:cNvPr id="2" name="Picture 1">
              <a:extLst>
                <a:ext uri="{FF2B5EF4-FFF2-40B4-BE49-F238E27FC236}">
                  <a16:creationId xmlns:a16="http://schemas.microsoft.com/office/drawing/2014/main" id="{87F3D251-D992-CC46-ADD4-B594336A6C16}"/>
                </a:ext>
              </a:extLst>
            </p:cNvPr>
            <p:cNvPicPr>
              <a:picLocks noChangeAspect="1"/>
            </p:cNvPicPr>
            <p:nvPr/>
          </p:nvPicPr>
          <p:blipFill>
            <a:blip r:embed="rId2"/>
            <a:stretch>
              <a:fillRect/>
            </a:stretch>
          </p:blipFill>
          <p:spPr>
            <a:xfrm>
              <a:off x="27937" y="826597"/>
              <a:ext cx="4833314" cy="6033619"/>
            </a:xfrm>
            <a:prstGeom prst="rect">
              <a:avLst/>
            </a:prstGeom>
          </p:spPr>
        </p:pic>
        <p:pic>
          <p:nvPicPr>
            <p:cNvPr id="8" name="Picture 7">
              <a:extLst>
                <a:ext uri="{FF2B5EF4-FFF2-40B4-BE49-F238E27FC236}">
                  <a16:creationId xmlns:a16="http://schemas.microsoft.com/office/drawing/2014/main" id="{A2644853-C2F8-CD41-AD88-757D0398F4A4}"/>
                </a:ext>
              </a:extLst>
            </p:cNvPr>
            <p:cNvPicPr>
              <a:picLocks noChangeAspect="1"/>
            </p:cNvPicPr>
            <p:nvPr/>
          </p:nvPicPr>
          <p:blipFill>
            <a:blip r:embed="rId2"/>
            <a:stretch>
              <a:fillRect/>
            </a:stretch>
          </p:blipFill>
          <p:spPr>
            <a:xfrm>
              <a:off x="3791419" y="843537"/>
              <a:ext cx="4833314" cy="6033619"/>
            </a:xfrm>
            <a:prstGeom prst="rect">
              <a:avLst/>
            </a:prstGeom>
          </p:spPr>
        </p:pic>
        <p:pic>
          <p:nvPicPr>
            <p:cNvPr id="9" name="Picture 8">
              <a:extLst>
                <a:ext uri="{FF2B5EF4-FFF2-40B4-BE49-F238E27FC236}">
                  <a16:creationId xmlns:a16="http://schemas.microsoft.com/office/drawing/2014/main" id="{6E7B7931-E891-7142-AD17-A2DB89B26A3D}"/>
                </a:ext>
              </a:extLst>
            </p:cNvPr>
            <p:cNvPicPr>
              <a:picLocks noChangeAspect="1"/>
            </p:cNvPicPr>
            <p:nvPr/>
          </p:nvPicPr>
          <p:blipFill>
            <a:blip r:embed="rId2"/>
            <a:stretch>
              <a:fillRect/>
            </a:stretch>
          </p:blipFill>
          <p:spPr>
            <a:xfrm>
              <a:off x="7336441" y="824381"/>
              <a:ext cx="4833314" cy="6033619"/>
            </a:xfrm>
            <a:prstGeom prst="rect">
              <a:avLst/>
            </a:prstGeom>
          </p:spPr>
        </p:pic>
        <p:sp>
          <p:nvSpPr>
            <p:cNvPr id="5" name="Rectangle 4">
              <a:extLst>
                <a:ext uri="{FF2B5EF4-FFF2-40B4-BE49-F238E27FC236}">
                  <a16:creationId xmlns:a16="http://schemas.microsoft.com/office/drawing/2014/main" id="{B5DFE156-5510-E24D-A602-DD5CC9B5B896}"/>
                </a:ext>
              </a:extLst>
            </p:cNvPr>
            <p:cNvSpPr/>
            <p:nvPr/>
          </p:nvSpPr>
          <p:spPr>
            <a:xfrm>
              <a:off x="1423649" y="288710"/>
              <a:ext cx="9304150" cy="1446550"/>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rPr>
                <a:t>C H R I S T I A N I T Y</a:t>
              </a:r>
            </a:p>
          </p:txBody>
        </p:sp>
      </p:grpSp>
      <p:grpSp>
        <p:nvGrpSpPr>
          <p:cNvPr id="11" name="Group 10">
            <a:extLst>
              <a:ext uri="{FF2B5EF4-FFF2-40B4-BE49-F238E27FC236}">
                <a16:creationId xmlns:a16="http://schemas.microsoft.com/office/drawing/2014/main" id="{9C6C70DD-A65B-6D43-B44D-3E07F5AD37F3}"/>
              </a:ext>
            </a:extLst>
          </p:cNvPr>
          <p:cNvGrpSpPr/>
          <p:nvPr/>
        </p:nvGrpSpPr>
        <p:grpSpPr>
          <a:xfrm>
            <a:off x="163063" y="598463"/>
            <a:ext cx="12201978" cy="5601247"/>
            <a:chOff x="-32223" y="817577"/>
            <a:chExt cx="12201978" cy="6042639"/>
          </a:xfrm>
        </p:grpSpPr>
        <p:pic>
          <p:nvPicPr>
            <p:cNvPr id="12" name="Picture 11">
              <a:extLst>
                <a:ext uri="{FF2B5EF4-FFF2-40B4-BE49-F238E27FC236}">
                  <a16:creationId xmlns:a16="http://schemas.microsoft.com/office/drawing/2014/main" id="{C1B0D3A0-4303-C547-B125-4023900A2CC4}"/>
                </a:ext>
              </a:extLst>
            </p:cNvPr>
            <p:cNvPicPr>
              <a:picLocks noChangeAspect="1"/>
            </p:cNvPicPr>
            <p:nvPr/>
          </p:nvPicPr>
          <p:blipFill>
            <a:blip r:embed="rId2"/>
            <a:stretch>
              <a:fillRect/>
            </a:stretch>
          </p:blipFill>
          <p:spPr>
            <a:xfrm>
              <a:off x="-32223" y="826597"/>
              <a:ext cx="4833314" cy="6033619"/>
            </a:xfrm>
            <a:prstGeom prst="rect">
              <a:avLst/>
            </a:prstGeom>
          </p:spPr>
        </p:pic>
        <p:pic>
          <p:nvPicPr>
            <p:cNvPr id="13" name="Picture 12">
              <a:extLst>
                <a:ext uri="{FF2B5EF4-FFF2-40B4-BE49-F238E27FC236}">
                  <a16:creationId xmlns:a16="http://schemas.microsoft.com/office/drawing/2014/main" id="{B9721654-3B9B-0749-A3EB-CC90DBD3EA25}"/>
                </a:ext>
              </a:extLst>
            </p:cNvPr>
            <p:cNvPicPr>
              <a:picLocks noChangeAspect="1"/>
            </p:cNvPicPr>
            <p:nvPr/>
          </p:nvPicPr>
          <p:blipFill>
            <a:blip r:embed="rId2"/>
            <a:stretch>
              <a:fillRect/>
            </a:stretch>
          </p:blipFill>
          <p:spPr>
            <a:xfrm>
              <a:off x="3791419" y="817577"/>
              <a:ext cx="4833314" cy="6033619"/>
            </a:xfrm>
            <a:prstGeom prst="rect">
              <a:avLst/>
            </a:prstGeom>
          </p:spPr>
        </p:pic>
        <p:pic>
          <p:nvPicPr>
            <p:cNvPr id="14" name="Picture 13">
              <a:extLst>
                <a:ext uri="{FF2B5EF4-FFF2-40B4-BE49-F238E27FC236}">
                  <a16:creationId xmlns:a16="http://schemas.microsoft.com/office/drawing/2014/main" id="{089F2B56-D8A0-FC4B-BA7C-2267E6C2CFE2}"/>
                </a:ext>
              </a:extLst>
            </p:cNvPr>
            <p:cNvPicPr>
              <a:picLocks noChangeAspect="1"/>
            </p:cNvPicPr>
            <p:nvPr/>
          </p:nvPicPr>
          <p:blipFill>
            <a:blip r:embed="rId2"/>
            <a:stretch>
              <a:fillRect/>
            </a:stretch>
          </p:blipFill>
          <p:spPr>
            <a:xfrm>
              <a:off x="7336441" y="824381"/>
              <a:ext cx="4833314" cy="6033619"/>
            </a:xfrm>
            <a:prstGeom prst="rect">
              <a:avLst/>
            </a:prstGeom>
          </p:spPr>
        </p:pic>
      </p:grpSp>
      <p:sp>
        <p:nvSpPr>
          <p:cNvPr id="17" name="Rectangle 16">
            <a:extLst>
              <a:ext uri="{FF2B5EF4-FFF2-40B4-BE49-F238E27FC236}">
                <a16:creationId xmlns:a16="http://schemas.microsoft.com/office/drawing/2014/main" id="{27D3724C-290C-FD4C-9681-988CF0AD8FCC}"/>
              </a:ext>
            </a:extLst>
          </p:cNvPr>
          <p:cNvSpPr/>
          <p:nvPr/>
        </p:nvSpPr>
        <p:spPr>
          <a:xfrm>
            <a:off x="1588224" y="24006"/>
            <a:ext cx="9304150" cy="1340885"/>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rPr>
              <a:t>C H R I S T I A N I T Y</a:t>
            </a:r>
          </a:p>
        </p:txBody>
      </p:sp>
      <p:sp>
        <p:nvSpPr>
          <p:cNvPr id="18" name="TextBox 17">
            <a:extLst>
              <a:ext uri="{FF2B5EF4-FFF2-40B4-BE49-F238E27FC236}">
                <a16:creationId xmlns:a16="http://schemas.microsoft.com/office/drawing/2014/main" id="{2747B1EB-340C-954A-A392-03F46B4988A5}"/>
              </a:ext>
            </a:extLst>
          </p:cNvPr>
          <p:cNvSpPr txBox="1"/>
          <p:nvPr/>
        </p:nvSpPr>
        <p:spPr>
          <a:xfrm>
            <a:off x="1580287" y="5635919"/>
            <a:ext cx="1908878"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Christ’s </a:t>
            </a:r>
          </a:p>
          <a:p>
            <a:pPr algn="ctr"/>
            <a:r>
              <a:rPr lang="en-US" sz="2400" b="1" dirty="0">
                <a:latin typeface="Arial" panose="020B0604020202020204" pitchFamily="34" charset="0"/>
                <a:cs typeface="Arial" panose="020B0604020202020204" pitchFamily="34" charset="0"/>
              </a:rPr>
              <a:t>Deity and </a:t>
            </a:r>
          </a:p>
          <a:p>
            <a:pPr algn="ctr"/>
            <a:r>
              <a:rPr lang="en-US" sz="2400" b="1" dirty="0">
                <a:latin typeface="Arial" panose="020B0604020202020204" pitchFamily="34" charset="0"/>
                <a:cs typeface="Arial" panose="020B0604020202020204" pitchFamily="34" charset="0"/>
              </a:rPr>
              <a:t>Incarnation</a:t>
            </a:r>
          </a:p>
        </p:txBody>
      </p:sp>
      <p:sp>
        <p:nvSpPr>
          <p:cNvPr id="19" name="TextBox 18">
            <a:extLst>
              <a:ext uri="{FF2B5EF4-FFF2-40B4-BE49-F238E27FC236}">
                <a16:creationId xmlns:a16="http://schemas.microsoft.com/office/drawing/2014/main" id="{46A8EE76-928D-5348-8ADF-518C422A1510}"/>
              </a:ext>
            </a:extLst>
          </p:cNvPr>
          <p:cNvSpPr txBox="1"/>
          <p:nvPr/>
        </p:nvSpPr>
        <p:spPr>
          <a:xfrm>
            <a:off x="5436817" y="5657671"/>
            <a:ext cx="1908878"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Reliability of Scripture</a:t>
            </a:r>
          </a:p>
        </p:txBody>
      </p:sp>
      <p:sp>
        <p:nvSpPr>
          <p:cNvPr id="20" name="TextBox 19">
            <a:extLst>
              <a:ext uri="{FF2B5EF4-FFF2-40B4-BE49-F238E27FC236}">
                <a16:creationId xmlns:a16="http://schemas.microsoft.com/office/drawing/2014/main" id="{787FCC82-5CD9-4A44-A651-8D83C2281990}"/>
              </a:ext>
            </a:extLst>
          </p:cNvPr>
          <p:cNvSpPr txBox="1"/>
          <p:nvPr/>
        </p:nvSpPr>
        <p:spPr>
          <a:xfrm>
            <a:off x="8873829" y="5653655"/>
            <a:ext cx="2134123"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Resurrection of Christ </a:t>
            </a:r>
          </a:p>
        </p:txBody>
      </p:sp>
    </p:spTree>
    <p:extLst>
      <p:ext uri="{BB962C8B-B14F-4D97-AF65-F5344CB8AC3E}">
        <p14:creationId xmlns:p14="http://schemas.microsoft.com/office/powerpoint/2010/main" val="3368762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9" name="TextBox 8">
            <a:extLst>
              <a:ext uri="{FF2B5EF4-FFF2-40B4-BE49-F238E27FC236}">
                <a16:creationId xmlns:a16="http://schemas.microsoft.com/office/drawing/2014/main" id="{83B4EE38-7510-1B4B-B074-6F97E7FF5632}"/>
              </a:ext>
            </a:extLst>
          </p:cNvPr>
          <p:cNvSpPr txBox="1"/>
          <p:nvPr/>
        </p:nvSpPr>
        <p:spPr>
          <a:xfrm>
            <a:off x="3280528" y="405034"/>
            <a:ext cx="8308487"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In our next session, we will be looking at the three fundamental pillars of Christianity with these goals in mind:</a:t>
            </a:r>
          </a:p>
        </p:txBody>
      </p:sp>
      <p:sp>
        <p:nvSpPr>
          <p:cNvPr id="11" name="TextBox 10">
            <a:extLst>
              <a:ext uri="{FF2B5EF4-FFF2-40B4-BE49-F238E27FC236}">
                <a16:creationId xmlns:a16="http://schemas.microsoft.com/office/drawing/2014/main" id="{B321A378-C3CB-904A-9715-49AE899CE30A}"/>
              </a:ext>
            </a:extLst>
          </p:cNvPr>
          <p:cNvSpPr txBox="1"/>
          <p:nvPr/>
        </p:nvSpPr>
        <p:spPr>
          <a:xfrm>
            <a:off x="3280527" y="1726353"/>
            <a:ext cx="8308487"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To capture a renewed vision of who Christ is and why He came to earth (His deity and incarnation).</a:t>
            </a:r>
          </a:p>
        </p:txBody>
      </p:sp>
      <p:sp>
        <p:nvSpPr>
          <p:cNvPr id="14" name="TextBox 13">
            <a:extLst>
              <a:ext uri="{FF2B5EF4-FFF2-40B4-BE49-F238E27FC236}">
                <a16:creationId xmlns:a16="http://schemas.microsoft.com/office/drawing/2014/main" id="{FA7262A3-F971-7C41-AF17-C4B353C1792D}"/>
              </a:ext>
            </a:extLst>
          </p:cNvPr>
          <p:cNvSpPr txBox="1"/>
          <p:nvPr/>
        </p:nvSpPr>
        <p:spPr>
          <a:xfrm>
            <a:off x="3280527" y="2783726"/>
            <a:ext cx="8308487"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To catch a fresh understanding of how reliable God’s Word is and why He so carefully preserved it for us (reliability of Scripture).</a:t>
            </a:r>
          </a:p>
        </p:txBody>
      </p:sp>
      <p:sp>
        <p:nvSpPr>
          <p:cNvPr id="15" name="TextBox 14">
            <a:extLst>
              <a:ext uri="{FF2B5EF4-FFF2-40B4-BE49-F238E27FC236}">
                <a16:creationId xmlns:a16="http://schemas.microsoft.com/office/drawing/2014/main" id="{742D97B9-50BB-E547-885A-7C5327651B40}"/>
              </a:ext>
            </a:extLst>
          </p:cNvPr>
          <p:cNvSpPr txBox="1"/>
          <p:nvPr/>
        </p:nvSpPr>
        <p:spPr>
          <a:xfrm>
            <a:off x="3280527" y="4210431"/>
            <a:ext cx="8308487"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To be challenged with an optimistic perspective on life and your future as we explore the reality of Christ’s death and resurrection (resurrection of Christ).</a:t>
            </a:r>
          </a:p>
        </p:txBody>
      </p:sp>
      <p:sp>
        <p:nvSpPr>
          <p:cNvPr id="16" name="TextBox 15">
            <a:extLst>
              <a:ext uri="{FF2B5EF4-FFF2-40B4-BE49-F238E27FC236}">
                <a16:creationId xmlns:a16="http://schemas.microsoft.com/office/drawing/2014/main" id="{838510A4-0351-B940-B6D9-220B9614645E}"/>
              </a:ext>
            </a:extLst>
          </p:cNvPr>
          <p:cNvSpPr txBox="1"/>
          <p:nvPr/>
        </p:nvSpPr>
        <p:spPr>
          <a:xfrm>
            <a:off x="688699" y="5863381"/>
            <a:ext cx="10900315"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As we examine these together, we will encounter not only the objective truth of these things but also how they are relationally meaningful to our lives.</a:t>
            </a:r>
          </a:p>
        </p:txBody>
      </p:sp>
    </p:spTree>
    <p:extLst>
      <p:ext uri="{BB962C8B-B14F-4D97-AF65-F5344CB8AC3E}">
        <p14:creationId xmlns:p14="http://schemas.microsoft.com/office/powerpoint/2010/main" val="411978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11" name="TextBox 10">
            <a:extLst>
              <a:ext uri="{FF2B5EF4-FFF2-40B4-BE49-F238E27FC236}">
                <a16:creationId xmlns:a16="http://schemas.microsoft.com/office/drawing/2014/main" id="{6FB7B666-14BA-844F-A8D2-ED9B40DAC733}"/>
              </a:ext>
            </a:extLst>
          </p:cNvPr>
          <p:cNvSpPr txBox="1"/>
          <p:nvPr/>
        </p:nvSpPr>
        <p:spPr>
          <a:xfrm>
            <a:off x="3894316" y="215126"/>
            <a:ext cx="7325673" cy="461665"/>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Three Fundamental Questions Regarding Our Lives:</a:t>
            </a:r>
          </a:p>
        </p:txBody>
      </p:sp>
      <p:sp>
        <p:nvSpPr>
          <p:cNvPr id="14" name="TextBox 13">
            <a:extLst>
              <a:ext uri="{FF2B5EF4-FFF2-40B4-BE49-F238E27FC236}">
                <a16:creationId xmlns:a16="http://schemas.microsoft.com/office/drawing/2014/main" id="{B0295ABA-3B63-9E4C-8836-FA2FE9C73B8D}"/>
              </a:ext>
            </a:extLst>
          </p:cNvPr>
          <p:cNvSpPr txBox="1"/>
          <p:nvPr/>
        </p:nvSpPr>
        <p:spPr>
          <a:xfrm>
            <a:off x="3282097" y="985834"/>
            <a:ext cx="7737835" cy="461665"/>
          </a:xfrm>
          <a:prstGeom prst="rect">
            <a:avLst/>
          </a:prstGeom>
          <a:noFill/>
        </p:spPr>
        <p:txBody>
          <a:bodyPr wrap="square" rtlCol="0">
            <a:spAutoFit/>
          </a:bodyPr>
          <a:lstStyle/>
          <a:p>
            <a:pPr marL="457200" indent="-457200" algn="just">
              <a:buFont typeface="+mj-lt"/>
              <a:buAutoNum type="arabicPeriod"/>
            </a:pPr>
            <a:r>
              <a:rPr lang="en-US" sz="2400" b="1" dirty="0">
                <a:latin typeface="Arial" panose="020B0604020202020204" pitchFamily="34" charset="0"/>
                <a:cs typeface="Arial" panose="020B0604020202020204" pitchFamily="34" charset="0"/>
              </a:rPr>
              <a:t>Who am I? </a:t>
            </a:r>
            <a:r>
              <a:rPr lang="en-US" sz="2400" dirty="0">
                <a:latin typeface="Arial" panose="020B0604020202020204" pitchFamily="34" charset="0"/>
                <a:cs typeface="Arial" panose="020B0604020202020204" pitchFamily="34" charset="0"/>
              </a:rPr>
              <a:t>(and the Person of Jesus)</a:t>
            </a:r>
          </a:p>
        </p:txBody>
      </p:sp>
      <p:sp>
        <p:nvSpPr>
          <p:cNvPr id="15" name="TextBox 14">
            <a:extLst>
              <a:ext uri="{FF2B5EF4-FFF2-40B4-BE49-F238E27FC236}">
                <a16:creationId xmlns:a16="http://schemas.microsoft.com/office/drawing/2014/main" id="{693BC371-0BBF-CB4E-ADA1-A2C0945B5533}"/>
              </a:ext>
            </a:extLst>
          </p:cNvPr>
          <p:cNvSpPr txBox="1"/>
          <p:nvPr/>
        </p:nvSpPr>
        <p:spPr>
          <a:xfrm>
            <a:off x="3734585" y="1544184"/>
            <a:ext cx="7737835"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truth about Jesus Christ – that He is God who became flesh and lived among us – unlocks the secret to our identity.</a:t>
            </a:r>
          </a:p>
        </p:txBody>
      </p:sp>
      <p:sp>
        <p:nvSpPr>
          <p:cNvPr id="16" name="TextBox 15">
            <a:extLst>
              <a:ext uri="{FF2B5EF4-FFF2-40B4-BE49-F238E27FC236}">
                <a16:creationId xmlns:a16="http://schemas.microsoft.com/office/drawing/2014/main" id="{9B2FEB85-53DB-E04B-AE7E-F3EFFA42732A}"/>
              </a:ext>
            </a:extLst>
          </p:cNvPr>
          <p:cNvSpPr txBox="1"/>
          <p:nvPr/>
        </p:nvSpPr>
        <p:spPr>
          <a:xfrm>
            <a:off x="3282096" y="3099008"/>
            <a:ext cx="7737835" cy="461665"/>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2. Why am I here? </a:t>
            </a:r>
            <a:r>
              <a:rPr lang="en-US" sz="2400" dirty="0">
                <a:latin typeface="Arial" panose="020B0604020202020204" pitchFamily="34" charset="0"/>
                <a:cs typeface="Arial" panose="020B0604020202020204" pitchFamily="34" charset="0"/>
              </a:rPr>
              <a:t>(and the Word of God)</a:t>
            </a:r>
          </a:p>
        </p:txBody>
      </p:sp>
      <p:sp>
        <p:nvSpPr>
          <p:cNvPr id="17" name="TextBox 16">
            <a:extLst>
              <a:ext uri="{FF2B5EF4-FFF2-40B4-BE49-F238E27FC236}">
                <a16:creationId xmlns:a16="http://schemas.microsoft.com/office/drawing/2014/main" id="{08DCB8CD-5F2F-D648-A9BA-3975CD705D27}"/>
              </a:ext>
            </a:extLst>
          </p:cNvPr>
          <p:cNvSpPr txBox="1"/>
          <p:nvPr/>
        </p:nvSpPr>
        <p:spPr>
          <a:xfrm>
            <a:off x="3282096" y="4788232"/>
            <a:ext cx="7737835" cy="461665"/>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3. Where am I going? </a:t>
            </a:r>
            <a:r>
              <a:rPr lang="en-US" sz="2400" dirty="0">
                <a:latin typeface="Arial" panose="020B0604020202020204" pitchFamily="34" charset="0"/>
                <a:cs typeface="Arial" panose="020B0604020202020204" pitchFamily="34" charset="0"/>
              </a:rPr>
              <a:t>(and the Word of God)</a:t>
            </a:r>
          </a:p>
        </p:txBody>
      </p:sp>
      <p:sp>
        <p:nvSpPr>
          <p:cNvPr id="18" name="TextBox 17">
            <a:extLst>
              <a:ext uri="{FF2B5EF4-FFF2-40B4-BE49-F238E27FC236}">
                <a16:creationId xmlns:a16="http://schemas.microsoft.com/office/drawing/2014/main" id="{ED11E14D-9173-1E4B-A50E-08CE09C81E42}"/>
              </a:ext>
            </a:extLst>
          </p:cNvPr>
          <p:cNvSpPr txBox="1"/>
          <p:nvPr/>
        </p:nvSpPr>
        <p:spPr>
          <a:xfrm>
            <a:off x="3641888" y="3619916"/>
            <a:ext cx="7830531"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When we understand what that reliable Word means to our lives, we will discover our God-given purpose in life.</a:t>
            </a:r>
          </a:p>
        </p:txBody>
      </p:sp>
      <p:sp>
        <p:nvSpPr>
          <p:cNvPr id="19" name="TextBox 18">
            <a:extLst>
              <a:ext uri="{FF2B5EF4-FFF2-40B4-BE49-F238E27FC236}">
                <a16:creationId xmlns:a16="http://schemas.microsoft.com/office/drawing/2014/main" id="{FE4DA201-0079-C74B-AD2F-BC9869147E02}"/>
              </a:ext>
            </a:extLst>
          </p:cNvPr>
          <p:cNvSpPr txBox="1"/>
          <p:nvPr/>
        </p:nvSpPr>
        <p:spPr>
          <a:xfrm>
            <a:off x="3641889" y="5318306"/>
            <a:ext cx="7830530" cy="1569660"/>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Resurrection provides us with such a sense of destiny that we can face life or death, good or evil, triumph or tragedy with a spirit of gratitude, optimism, and courage.</a:t>
            </a:r>
          </a:p>
        </p:txBody>
      </p:sp>
    </p:spTree>
    <p:extLst>
      <p:ext uri="{BB962C8B-B14F-4D97-AF65-F5344CB8AC3E}">
        <p14:creationId xmlns:p14="http://schemas.microsoft.com/office/powerpoint/2010/main" val="14738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0D60371C-9D5A-A24F-B7DF-170C79D373C9}"/>
              </a:ext>
            </a:extLst>
          </p:cNvPr>
          <p:cNvSpPr/>
          <p:nvPr/>
        </p:nvSpPr>
        <p:spPr>
          <a:xfrm>
            <a:off x="5620193" y="1043587"/>
            <a:ext cx="4248279" cy="4247317"/>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Deity And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Incarnation:</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Wants A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Relationship </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With Us</a:t>
            </a:r>
          </a:p>
        </p:txBody>
      </p:sp>
      <p:sp>
        <p:nvSpPr>
          <p:cNvPr id="5" name="TextBox 4">
            <a:extLst>
              <a:ext uri="{FF2B5EF4-FFF2-40B4-BE49-F238E27FC236}">
                <a16:creationId xmlns:a16="http://schemas.microsoft.com/office/drawing/2014/main" id="{EA7C9637-7170-184B-812D-04B8903CE294}"/>
              </a:ext>
            </a:extLst>
          </p:cNvPr>
          <p:cNvSpPr txBox="1"/>
          <p:nvPr/>
        </p:nvSpPr>
        <p:spPr>
          <a:xfrm>
            <a:off x="6921607" y="428629"/>
            <a:ext cx="1728165" cy="523220"/>
          </a:xfrm>
          <a:prstGeom prst="rect">
            <a:avLst/>
          </a:prstGeom>
          <a:noFill/>
        </p:spPr>
        <p:txBody>
          <a:bodyPr wrap="none" rtlCol="0">
            <a:spAutoFit/>
          </a:bodyPr>
          <a:lstStyle/>
          <a:p>
            <a:r>
              <a:rPr lang="en-US" sz="2800" dirty="0"/>
              <a:t>PART TWO</a:t>
            </a:r>
          </a:p>
        </p:txBody>
      </p:sp>
      <p:sp>
        <p:nvSpPr>
          <p:cNvPr id="8" name="TextBox 7">
            <a:extLst>
              <a:ext uri="{FF2B5EF4-FFF2-40B4-BE49-F238E27FC236}">
                <a16:creationId xmlns:a16="http://schemas.microsoft.com/office/drawing/2014/main" id="{FF77162A-7139-5F46-9D75-68FE70FB0957}"/>
              </a:ext>
            </a:extLst>
          </p:cNvPr>
          <p:cNvSpPr txBox="1"/>
          <p:nvPr/>
        </p:nvSpPr>
        <p:spPr>
          <a:xfrm>
            <a:off x="4393061" y="5387160"/>
            <a:ext cx="6785255" cy="1384995"/>
          </a:xfrm>
          <a:prstGeom prst="rect">
            <a:avLst/>
          </a:prstGeom>
          <a:noFill/>
        </p:spPr>
        <p:txBody>
          <a:bodyPr wrap="none" rtlCol="0">
            <a:spAutoFit/>
          </a:bodyPr>
          <a:lstStyle/>
          <a:p>
            <a:pPr marL="457200" indent="-457200">
              <a:buFont typeface="Arial" panose="020B0604020202020204" pitchFamily="34" charset="0"/>
              <a:buChar char="•"/>
            </a:pPr>
            <a:r>
              <a:rPr lang="en-US" sz="2800" i="1" dirty="0"/>
              <a:t>The Truth about Truth</a:t>
            </a:r>
          </a:p>
          <a:p>
            <a:pPr marL="457200" indent="-457200">
              <a:buFont typeface="Arial" panose="020B0604020202020204" pitchFamily="34" charset="0"/>
              <a:buChar char="•"/>
            </a:pPr>
            <a:r>
              <a:rPr lang="en-US" sz="2800" i="1" dirty="0"/>
              <a:t>How True are Christ’s Claims?</a:t>
            </a:r>
          </a:p>
          <a:p>
            <a:pPr marL="457200" indent="-457200">
              <a:buFont typeface="Arial" panose="020B0604020202020204" pitchFamily="34" charset="0"/>
              <a:buChar char="•"/>
            </a:pPr>
            <a:r>
              <a:rPr lang="en-US" sz="2800" i="1" dirty="0"/>
              <a:t>The Relational Meaning of the Incarnation</a:t>
            </a:r>
          </a:p>
        </p:txBody>
      </p:sp>
      <p:sp>
        <p:nvSpPr>
          <p:cNvPr id="9" name="Rectangle 8">
            <a:extLst>
              <a:ext uri="{FF2B5EF4-FFF2-40B4-BE49-F238E27FC236}">
                <a16:creationId xmlns:a16="http://schemas.microsoft.com/office/drawing/2014/main" id="{0273D6DB-3354-1146-89CC-5D9537A26EA4}"/>
              </a:ext>
            </a:extLst>
          </p:cNvPr>
          <p:cNvSpPr/>
          <p:nvPr/>
        </p:nvSpPr>
        <p:spPr>
          <a:xfrm>
            <a:off x="112289" y="1908014"/>
            <a:ext cx="3208421" cy="4524315"/>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1 John 4:2-3</a:t>
            </a:r>
            <a:r>
              <a:rPr lang="en-US" sz="2400" b="0" i="0" u="none" strike="noStrike" dirty="0">
                <a:solidFill>
                  <a:srgbClr val="000000"/>
                </a:solidFill>
                <a:effectLst/>
                <a:latin typeface="Arial" panose="020B0604020202020204" pitchFamily="34" charset="0"/>
                <a:cs typeface="Arial" panose="020B0604020202020204" pitchFamily="34" charset="0"/>
              </a:rPr>
              <a:t> </a:t>
            </a:r>
          </a:p>
          <a:p>
            <a:pPr algn="ctr"/>
            <a:r>
              <a:rPr lang="en-US" sz="2400" b="0" i="1" u="none" strike="noStrike" dirty="0">
                <a:solidFill>
                  <a:srgbClr val="000000"/>
                </a:solidFill>
                <a:effectLst/>
                <a:latin typeface="Arial" panose="020B0604020202020204" pitchFamily="34" charset="0"/>
                <a:cs typeface="Arial" panose="020B0604020202020204" pitchFamily="34" charset="0"/>
              </a:rPr>
              <a:t>By this you know the Spirit of God: Every spirit that confesses that Jesus Christ has come in the flesh is of God, </a:t>
            </a:r>
            <a:r>
              <a:rPr lang="en-US" sz="2400" b="1" i="1" u="none" strike="noStrike" baseline="30000" dirty="0">
                <a:solidFill>
                  <a:srgbClr val="000000"/>
                </a:solidFill>
                <a:effectLst/>
                <a:latin typeface="Arial" panose="020B0604020202020204" pitchFamily="34" charset="0"/>
                <a:cs typeface="Arial" panose="020B0604020202020204" pitchFamily="34" charset="0"/>
              </a:rPr>
              <a:t> </a:t>
            </a:r>
            <a:r>
              <a:rPr lang="en-US" sz="2400" b="0" i="1" u="none" strike="noStrike" dirty="0">
                <a:solidFill>
                  <a:srgbClr val="000000"/>
                </a:solidFill>
                <a:effectLst/>
                <a:latin typeface="Arial" panose="020B0604020202020204" pitchFamily="34" charset="0"/>
                <a:cs typeface="Arial" panose="020B0604020202020204" pitchFamily="34" charset="0"/>
              </a:rPr>
              <a:t>and every spirit that does not confess that Jesus Christ has come in the flesh is not of God. </a:t>
            </a:r>
          </a:p>
        </p:txBody>
      </p:sp>
    </p:spTree>
    <p:extLst>
      <p:ext uri="{BB962C8B-B14F-4D97-AF65-F5344CB8AC3E}">
        <p14:creationId xmlns:p14="http://schemas.microsoft.com/office/powerpoint/2010/main" val="35193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9" name="TextBox 8">
            <a:extLst>
              <a:ext uri="{FF2B5EF4-FFF2-40B4-BE49-F238E27FC236}">
                <a16:creationId xmlns:a16="http://schemas.microsoft.com/office/drawing/2014/main" id="{C90AD794-D012-1C41-87DF-3F31D42D4D49}"/>
              </a:ext>
            </a:extLst>
          </p:cNvPr>
          <p:cNvSpPr txBox="1"/>
          <p:nvPr/>
        </p:nvSpPr>
        <p:spPr>
          <a:xfrm>
            <a:off x="5574067" y="183689"/>
            <a:ext cx="366305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The Truth About Truth</a:t>
            </a:r>
          </a:p>
        </p:txBody>
      </p:sp>
      <p:sp>
        <p:nvSpPr>
          <p:cNvPr id="10" name="TextBox 9">
            <a:extLst>
              <a:ext uri="{FF2B5EF4-FFF2-40B4-BE49-F238E27FC236}">
                <a16:creationId xmlns:a16="http://schemas.microsoft.com/office/drawing/2014/main" id="{909B7C30-D532-1B42-88E4-E9E8655C8D54}"/>
              </a:ext>
            </a:extLst>
          </p:cNvPr>
          <p:cNvSpPr txBox="1"/>
          <p:nvPr/>
        </p:nvSpPr>
        <p:spPr>
          <a:xfrm>
            <a:off x="2995299" y="1074252"/>
            <a:ext cx="752193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 Quick Look Back: Postmodern Beliefs About Truth:  </a:t>
            </a:r>
          </a:p>
        </p:txBody>
      </p:sp>
      <p:sp>
        <p:nvSpPr>
          <p:cNvPr id="11" name="TextBox 10">
            <a:extLst>
              <a:ext uri="{FF2B5EF4-FFF2-40B4-BE49-F238E27FC236}">
                <a16:creationId xmlns:a16="http://schemas.microsoft.com/office/drawing/2014/main" id="{820B2D3E-C4F0-9346-827C-B567A0AC69FA}"/>
              </a:ext>
            </a:extLst>
          </p:cNvPr>
          <p:cNvSpPr txBox="1"/>
          <p:nvPr/>
        </p:nvSpPr>
        <p:spPr>
          <a:xfrm>
            <a:off x="2995299" y="1815923"/>
            <a:ext cx="8206102"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There is no such thing as absolute, objective truth. All truth is relative and  subjectively created.</a:t>
            </a:r>
            <a:endParaRPr lang="en-US" sz="2400" i="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12E7101-1C2D-254D-A06A-297EA33997F3}"/>
              </a:ext>
            </a:extLst>
          </p:cNvPr>
          <p:cNvSpPr txBox="1"/>
          <p:nvPr/>
        </p:nvSpPr>
        <p:spPr>
          <a:xfrm>
            <a:off x="2995300" y="2858386"/>
            <a:ext cx="8326418"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There is no hierarchy of truth</a:t>
            </a:r>
            <a:r>
              <a:rPr lang="en-US" sz="2400" dirty="0"/>
              <a:t>. </a:t>
            </a:r>
            <a:r>
              <a:rPr lang="en-US" sz="2400" dirty="0">
                <a:latin typeface="Arial" panose="020B0604020202020204" pitchFamily="34" charset="0"/>
                <a:cs typeface="Arial" panose="020B0604020202020204" pitchFamily="34" charset="0"/>
              </a:rPr>
              <a:t>Truth is – whatever works for </a:t>
            </a:r>
            <a:r>
              <a:rPr lang="en-US" sz="2400" i="1" dirty="0">
                <a:latin typeface="Arial" panose="020B0604020202020204" pitchFamily="34" charset="0"/>
                <a:cs typeface="Arial" panose="020B0604020202020204" pitchFamily="34" charset="0"/>
              </a:rPr>
              <a:t>YOU - </a:t>
            </a:r>
            <a:r>
              <a:rPr lang="en-US" sz="2400" dirty="0">
                <a:latin typeface="Arial" panose="020B0604020202020204" pitchFamily="34" charset="0"/>
                <a:cs typeface="Arial" panose="020B0604020202020204" pitchFamily="34" charset="0"/>
              </a:rPr>
              <a:t>is true for you. </a:t>
            </a:r>
          </a:p>
        </p:txBody>
      </p:sp>
      <p:sp>
        <p:nvSpPr>
          <p:cNvPr id="13" name="TextBox 12">
            <a:extLst>
              <a:ext uri="{FF2B5EF4-FFF2-40B4-BE49-F238E27FC236}">
                <a16:creationId xmlns:a16="http://schemas.microsoft.com/office/drawing/2014/main" id="{9F8E66B1-39D4-E240-ACA6-6AAF9CFF678D}"/>
              </a:ext>
            </a:extLst>
          </p:cNvPr>
          <p:cNvSpPr txBox="1"/>
          <p:nvPr/>
        </p:nvSpPr>
        <p:spPr>
          <a:xfrm>
            <a:off x="2995299" y="3947579"/>
            <a:ext cx="8326418"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Legitimize everyone’s experience and celebrate diversity. No beliefs or lifestyles are better than any other. </a:t>
            </a:r>
            <a:endParaRPr lang="en-US" sz="2400" i="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C9327FA-AD09-1C4B-9CAB-5E715A9010DD}"/>
              </a:ext>
            </a:extLst>
          </p:cNvPr>
          <p:cNvSpPr/>
          <p:nvPr/>
        </p:nvSpPr>
        <p:spPr>
          <a:xfrm>
            <a:off x="2995299" y="5051465"/>
            <a:ext cx="8458764" cy="830997"/>
          </a:xfrm>
          <a:prstGeom prst="rect">
            <a:avLst/>
          </a:prstGeom>
        </p:spPr>
        <p:txBody>
          <a:bodyPr wrap="square">
            <a:spAutoFit/>
          </a:bodyPr>
          <a:lstStyle/>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All person’s beliefs, truth claims, and lifestyles are equally valid and are to be respected in the interest of harmony.</a:t>
            </a:r>
            <a:endParaRPr lang="en-US" sz="2400" dirty="0"/>
          </a:p>
        </p:txBody>
      </p:sp>
      <p:sp>
        <p:nvSpPr>
          <p:cNvPr id="15" name="Rectangle 14">
            <a:extLst>
              <a:ext uri="{FF2B5EF4-FFF2-40B4-BE49-F238E27FC236}">
                <a16:creationId xmlns:a16="http://schemas.microsoft.com/office/drawing/2014/main" id="{3B778F48-EDA0-5640-BBDD-5AAEAC9D2DB2}"/>
              </a:ext>
            </a:extLst>
          </p:cNvPr>
          <p:cNvSpPr/>
          <p:nvPr/>
        </p:nvSpPr>
        <p:spPr>
          <a:xfrm>
            <a:off x="1599404" y="6140658"/>
            <a:ext cx="8917826"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Sounds appealing, doesn’t it? More fair-minded, not judgmental.</a:t>
            </a:r>
            <a:endParaRPr lang="en-US" sz="2400" dirty="0"/>
          </a:p>
        </p:txBody>
      </p:sp>
    </p:spTree>
    <p:extLst>
      <p:ext uri="{BB962C8B-B14F-4D97-AF65-F5344CB8AC3E}">
        <p14:creationId xmlns:p14="http://schemas.microsoft.com/office/powerpoint/2010/main" val="16929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9" name="TextBox 8">
            <a:extLst>
              <a:ext uri="{FF2B5EF4-FFF2-40B4-BE49-F238E27FC236}">
                <a16:creationId xmlns:a16="http://schemas.microsoft.com/office/drawing/2014/main" id="{ACB8E62C-2E9B-334A-B892-809D13F3FB68}"/>
              </a:ext>
            </a:extLst>
          </p:cNvPr>
          <p:cNvSpPr txBox="1"/>
          <p:nvPr/>
        </p:nvSpPr>
        <p:spPr>
          <a:xfrm>
            <a:off x="2911642" y="1214791"/>
            <a:ext cx="8675690" cy="2677656"/>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If our young people (or we, ourselves) have accepted the view that truth is whatever you personally and subjectively believe it to be, why do they (we) need to determine whether any truth is objectively true? If there is no truth that is “more true” than any other “truth,” why bother? </a:t>
            </a:r>
          </a:p>
        </p:txBody>
      </p:sp>
      <p:sp>
        <p:nvSpPr>
          <p:cNvPr id="10" name="TextBox 9">
            <a:extLst>
              <a:ext uri="{FF2B5EF4-FFF2-40B4-BE49-F238E27FC236}">
                <a16:creationId xmlns:a16="http://schemas.microsoft.com/office/drawing/2014/main" id="{091908D2-A431-BB42-9545-7C2FA13DD602}"/>
              </a:ext>
            </a:extLst>
          </p:cNvPr>
          <p:cNvSpPr txBox="1"/>
          <p:nvPr/>
        </p:nvSpPr>
        <p:spPr>
          <a:xfrm>
            <a:off x="2810795" y="4279160"/>
            <a:ext cx="8776537" cy="2246769"/>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Why would you want to become absolutely convinced that something is objectively true when such a viewpoint makes you intolerant of the beliefs of others? Thus it is irrelevant, and convictions become unnecessary!</a:t>
            </a:r>
          </a:p>
        </p:txBody>
      </p:sp>
      <p:sp>
        <p:nvSpPr>
          <p:cNvPr id="11" name="TextBox 10">
            <a:extLst>
              <a:ext uri="{FF2B5EF4-FFF2-40B4-BE49-F238E27FC236}">
                <a16:creationId xmlns:a16="http://schemas.microsoft.com/office/drawing/2014/main" id="{F3295970-5A9C-A543-913A-91854DBE98A4}"/>
              </a:ext>
            </a:extLst>
          </p:cNvPr>
          <p:cNvSpPr txBox="1"/>
          <p:nvPr/>
        </p:nvSpPr>
        <p:spPr>
          <a:xfrm>
            <a:off x="5895847" y="304858"/>
            <a:ext cx="2707280"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Think About It:</a:t>
            </a:r>
          </a:p>
        </p:txBody>
      </p:sp>
    </p:spTree>
    <p:extLst>
      <p:ext uri="{BB962C8B-B14F-4D97-AF65-F5344CB8AC3E}">
        <p14:creationId xmlns:p14="http://schemas.microsoft.com/office/powerpoint/2010/main" val="132310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C67837E9-B1DE-9344-9DC4-A7613E928E4D}"/>
              </a:ext>
            </a:extLst>
          </p:cNvPr>
          <p:cNvSpPr txBox="1"/>
          <p:nvPr/>
        </p:nvSpPr>
        <p:spPr>
          <a:xfrm>
            <a:off x="4374584" y="355062"/>
            <a:ext cx="5823517"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 Light In The Midst Of Darkness</a:t>
            </a:r>
          </a:p>
        </p:txBody>
      </p:sp>
      <p:sp>
        <p:nvSpPr>
          <p:cNvPr id="9" name="TextBox 8">
            <a:extLst>
              <a:ext uri="{FF2B5EF4-FFF2-40B4-BE49-F238E27FC236}">
                <a16:creationId xmlns:a16="http://schemas.microsoft.com/office/drawing/2014/main" id="{5CCFA6D8-962C-3C4B-90C5-3BBFAF97F58B}"/>
              </a:ext>
            </a:extLst>
          </p:cNvPr>
          <p:cNvSpPr txBox="1"/>
          <p:nvPr/>
        </p:nvSpPr>
        <p:spPr>
          <a:xfrm>
            <a:off x="2895600" y="1218636"/>
            <a:ext cx="8886232" cy="1938992"/>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“I realize we have not painted a bright outlook on the task of moving our kids from belief to convictions. But while postmodernism may have created a cultural atmosphere in which convictions are taboo and evidences seem irrelevant, </a:t>
            </a:r>
            <a:r>
              <a:rPr lang="en-US" sz="2400" b="1" dirty="0">
                <a:latin typeface="Arial" panose="020B0604020202020204" pitchFamily="34" charset="0"/>
                <a:cs typeface="Arial" panose="020B0604020202020204" pitchFamily="34" charset="0"/>
              </a:rPr>
              <a:t>it also presents us with a  unique opportunity</a:t>
            </a:r>
            <a:r>
              <a:rPr lang="en-US" sz="2400"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9F7C3AB0-2651-084C-A6E5-E3663B655D34}"/>
              </a:ext>
            </a:extLst>
          </p:cNvPr>
          <p:cNvSpPr txBox="1"/>
          <p:nvPr/>
        </p:nvSpPr>
        <p:spPr>
          <a:xfrm>
            <a:off x="2895600" y="3772775"/>
            <a:ext cx="8886232" cy="2308324"/>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“A preeminent characteristic of postmodern thought is an </a:t>
            </a:r>
            <a:r>
              <a:rPr lang="en-US" sz="2400" b="1" dirty="0">
                <a:latin typeface="Arial" panose="020B0604020202020204" pitchFamily="34" charset="0"/>
                <a:cs typeface="Arial" panose="020B0604020202020204" pitchFamily="34" charset="0"/>
              </a:rPr>
              <a:t>emphasis upon community and harmony</a:t>
            </a:r>
            <a:r>
              <a:rPr lang="en-US" sz="2400" dirty="0">
                <a:latin typeface="Arial" panose="020B0604020202020204" pitchFamily="34" charset="0"/>
                <a:cs typeface="Arial" panose="020B0604020202020204" pitchFamily="34" charset="0"/>
              </a:rPr>
              <a:t>. The premium this generation places upon relationships shines a light on an otherwise dark set of circumstances. Because the very nature of absolute truth is intensely and unavoidably relational, it addresses the hunger for relationships that really do work.” </a:t>
            </a:r>
          </a:p>
        </p:txBody>
      </p:sp>
    </p:spTree>
    <p:extLst>
      <p:ext uri="{BB962C8B-B14F-4D97-AF65-F5344CB8AC3E}">
        <p14:creationId xmlns:p14="http://schemas.microsoft.com/office/powerpoint/2010/main" val="115646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4048</TotalTime>
  <Words>1777</Words>
  <Application>Microsoft Macintosh PowerPoint</Application>
  <PresentationFormat>Widescreen</PresentationFormat>
  <Paragraphs>241</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Copperplate Gothic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Reingrover</dc:creator>
  <cp:lastModifiedBy>Jim Reingrover</cp:lastModifiedBy>
  <cp:revision>86</cp:revision>
  <dcterms:created xsi:type="dcterms:W3CDTF">2018-08-16T13:06:26Z</dcterms:created>
  <dcterms:modified xsi:type="dcterms:W3CDTF">2018-08-20T12:53:07Z</dcterms:modified>
</cp:coreProperties>
</file>