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9" r:id="rId2"/>
    <p:sldId id="293" r:id="rId3"/>
    <p:sldId id="275" r:id="rId4"/>
    <p:sldId id="315" r:id="rId5"/>
    <p:sldId id="305" r:id="rId6"/>
    <p:sldId id="306" r:id="rId7"/>
    <p:sldId id="307" r:id="rId8"/>
    <p:sldId id="308" r:id="rId9"/>
    <p:sldId id="309" r:id="rId10"/>
    <p:sldId id="316" r:id="rId11"/>
    <p:sldId id="343" r:id="rId12"/>
    <p:sldId id="344" r:id="rId13"/>
    <p:sldId id="345" r:id="rId14"/>
    <p:sldId id="327" r:id="rId15"/>
    <p:sldId id="346" r:id="rId16"/>
    <p:sldId id="347" r:id="rId17"/>
    <p:sldId id="342" r:id="rId18"/>
    <p:sldId id="319" r:id="rId19"/>
    <p:sldId id="318" r:id="rId20"/>
    <p:sldId id="317" r:id="rId21"/>
    <p:sldId id="348" r:id="rId22"/>
    <p:sldId id="320" r:id="rId23"/>
    <p:sldId id="32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94"/>
    <p:restoredTop sz="94674"/>
  </p:normalViewPr>
  <p:slideViewPr>
    <p:cSldViewPr snapToGrid="0" snapToObjects="1">
      <p:cViewPr varScale="1">
        <p:scale>
          <a:sx n="108" d="100"/>
          <a:sy n="108" d="100"/>
        </p:scale>
        <p:origin x="440" y="18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E2051-AC1C-154A-888B-B58DC7A6F1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E3D0D4-BCEA-4C49-8B89-270E4D7467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22EAEC-D102-034A-9CF6-B9B15B00ABAB}"/>
              </a:ext>
            </a:extLst>
          </p:cNvPr>
          <p:cNvSpPr>
            <a:spLocks noGrp="1"/>
          </p:cNvSpPr>
          <p:nvPr>
            <p:ph type="dt" sz="half" idx="10"/>
          </p:nvPr>
        </p:nvSpPr>
        <p:spPr/>
        <p:txBody>
          <a:bodyPr/>
          <a:lstStyle/>
          <a:p>
            <a:fld id="{07196E95-ABB7-184D-B7F2-9390DFD1B143}" type="datetimeFigureOut">
              <a:rPr lang="en-US" smtClean="0"/>
              <a:t>7/27/18</a:t>
            </a:fld>
            <a:endParaRPr lang="en-US"/>
          </a:p>
        </p:txBody>
      </p:sp>
      <p:sp>
        <p:nvSpPr>
          <p:cNvPr id="5" name="Footer Placeholder 4">
            <a:extLst>
              <a:ext uri="{FF2B5EF4-FFF2-40B4-BE49-F238E27FC236}">
                <a16:creationId xmlns:a16="http://schemas.microsoft.com/office/drawing/2014/main" id="{25FFD6D9-63A4-564D-A361-11F1FDDAD3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4A7F19-7BA0-BC4D-8606-D4AA647D8125}"/>
              </a:ext>
            </a:extLst>
          </p:cNvPr>
          <p:cNvSpPr>
            <a:spLocks noGrp="1"/>
          </p:cNvSpPr>
          <p:nvPr>
            <p:ph type="sldNum" sz="quarter" idx="12"/>
          </p:nvPr>
        </p:nvSpPr>
        <p:spPr/>
        <p:txBody>
          <a:bodyPr/>
          <a:lstStyle/>
          <a:p>
            <a:fld id="{FF907E5E-0A3F-9E4B-981D-E58F170FE708}" type="slidenum">
              <a:rPr lang="en-US" smtClean="0"/>
              <a:t>‹#›</a:t>
            </a:fld>
            <a:endParaRPr lang="en-US"/>
          </a:p>
        </p:txBody>
      </p:sp>
    </p:spTree>
    <p:extLst>
      <p:ext uri="{BB962C8B-B14F-4D97-AF65-F5344CB8AC3E}">
        <p14:creationId xmlns:p14="http://schemas.microsoft.com/office/powerpoint/2010/main" val="2811768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79FE3-FE3A-8643-8D92-4E654B6BF7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D71E1F-9599-5B41-A75F-475E8E66307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370754-B4C9-824F-949D-9155A6378536}"/>
              </a:ext>
            </a:extLst>
          </p:cNvPr>
          <p:cNvSpPr>
            <a:spLocks noGrp="1"/>
          </p:cNvSpPr>
          <p:nvPr>
            <p:ph type="dt" sz="half" idx="10"/>
          </p:nvPr>
        </p:nvSpPr>
        <p:spPr/>
        <p:txBody>
          <a:bodyPr/>
          <a:lstStyle/>
          <a:p>
            <a:fld id="{07196E95-ABB7-184D-B7F2-9390DFD1B143}" type="datetimeFigureOut">
              <a:rPr lang="en-US" smtClean="0"/>
              <a:t>7/27/18</a:t>
            </a:fld>
            <a:endParaRPr lang="en-US"/>
          </a:p>
        </p:txBody>
      </p:sp>
      <p:sp>
        <p:nvSpPr>
          <p:cNvPr id="5" name="Footer Placeholder 4">
            <a:extLst>
              <a:ext uri="{FF2B5EF4-FFF2-40B4-BE49-F238E27FC236}">
                <a16:creationId xmlns:a16="http://schemas.microsoft.com/office/drawing/2014/main" id="{84D84265-504E-9446-994A-8DCB277BCF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06FF0B-FC70-1C48-B442-B5A3A9691D90}"/>
              </a:ext>
            </a:extLst>
          </p:cNvPr>
          <p:cNvSpPr>
            <a:spLocks noGrp="1"/>
          </p:cNvSpPr>
          <p:nvPr>
            <p:ph type="sldNum" sz="quarter" idx="12"/>
          </p:nvPr>
        </p:nvSpPr>
        <p:spPr/>
        <p:txBody>
          <a:bodyPr/>
          <a:lstStyle/>
          <a:p>
            <a:fld id="{FF907E5E-0A3F-9E4B-981D-E58F170FE708}" type="slidenum">
              <a:rPr lang="en-US" smtClean="0"/>
              <a:t>‹#›</a:t>
            </a:fld>
            <a:endParaRPr lang="en-US"/>
          </a:p>
        </p:txBody>
      </p:sp>
    </p:spTree>
    <p:extLst>
      <p:ext uri="{BB962C8B-B14F-4D97-AF65-F5344CB8AC3E}">
        <p14:creationId xmlns:p14="http://schemas.microsoft.com/office/powerpoint/2010/main" val="230693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E350FD-8FB8-D842-B95C-377AE51B7E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492300-F4EB-E240-AA53-6FA2269DC3B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7DA101-A35C-EC4A-A646-D537032BEC04}"/>
              </a:ext>
            </a:extLst>
          </p:cNvPr>
          <p:cNvSpPr>
            <a:spLocks noGrp="1"/>
          </p:cNvSpPr>
          <p:nvPr>
            <p:ph type="dt" sz="half" idx="10"/>
          </p:nvPr>
        </p:nvSpPr>
        <p:spPr/>
        <p:txBody>
          <a:bodyPr/>
          <a:lstStyle/>
          <a:p>
            <a:fld id="{07196E95-ABB7-184D-B7F2-9390DFD1B143}" type="datetimeFigureOut">
              <a:rPr lang="en-US" smtClean="0"/>
              <a:t>7/27/18</a:t>
            </a:fld>
            <a:endParaRPr lang="en-US"/>
          </a:p>
        </p:txBody>
      </p:sp>
      <p:sp>
        <p:nvSpPr>
          <p:cNvPr id="5" name="Footer Placeholder 4">
            <a:extLst>
              <a:ext uri="{FF2B5EF4-FFF2-40B4-BE49-F238E27FC236}">
                <a16:creationId xmlns:a16="http://schemas.microsoft.com/office/drawing/2014/main" id="{3B7FDE18-8752-D442-8020-622FF72F80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35A9BE-7208-5E45-8536-75100F5A3304}"/>
              </a:ext>
            </a:extLst>
          </p:cNvPr>
          <p:cNvSpPr>
            <a:spLocks noGrp="1"/>
          </p:cNvSpPr>
          <p:nvPr>
            <p:ph type="sldNum" sz="quarter" idx="12"/>
          </p:nvPr>
        </p:nvSpPr>
        <p:spPr/>
        <p:txBody>
          <a:bodyPr/>
          <a:lstStyle/>
          <a:p>
            <a:fld id="{FF907E5E-0A3F-9E4B-981D-E58F170FE708}" type="slidenum">
              <a:rPr lang="en-US" smtClean="0"/>
              <a:t>‹#›</a:t>
            </a:fld>
            <a:endParaRPr lang="en-US"/>
          </a:p>
        </p:txBody>
      </p:sp>
    </p:spTree>
    <p:extLst>
      <p:ext uri="{BB962C8B-B14F-4D97-AF65-F5344CB8AC3E}">
        <p14:creationId xmlns:p14="http://schemas.microsoft.com/office/powerpoint/2010/main" val="2849928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4D50E-9B9F-C645-8491-2D8F52E81C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EFA40D-4AD9-E549-A266-C72A4121753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8D6808-3CCD-2C42-920E-D96DC81A99D3}"/>
              </a:ext>
            </a:extLst>
          </p:cNvPr>
          <p:cNvSpPr>
            <a:spLocks noGrp="1"/>
          </p:cNvSpPr>
          <p:nvPr>
            <p:ph type="dt" sz="half" idx="10"/>
          </p:nvPr>
        </p:nvSpPr>
        <p:spPr/>
        <p:txBody>
          <a:bodyPr/>
          <a:lstStyle/>
          <a:p>
            <a:fld id="{07196E95-ABB7-184D-B7F2-9390DFD1B143}" type="datetimeFigureOut">
              <a:rPr lang="en-US" smtClean="0"/>
              <a:t>7/27/18</a:t>
            </a:fld>
            <a:endParaRPr lang="en-US"/>
          </a:p>
        </p:txBody>
      </p:sp>
      <p:sp>
        <p:nvSpPr>
          <p:cNvPr id="5" name="Footer Placeholder 4">
            <a:extLst>
              <a:ext uri="{FF2B5EF4-FFF2-40B4-BE49-F238E27FC236}">
                <a16:creationId xmlns:a16="http://schemas.microsoft.com/office/drawing/2014/main" id="{9B45DF5F-3738-2B45-A544-9111E9F39A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79BAE1-3519-A24C-9454-987AAA315DFB}"/>
              </a:ext>
            </a:extLst>
          </p:cNvPr>
          <p:cNvSpPr>
            <a:spLocks noGrp="1"/>
          </p:cNvSpPr>
          <p:nvPr>
            <p:ph type="sldNum" sz="quarter" idx="12"/>
          </p:nvPr>
        </p:nvSpPr>
        <p:spPr/>
        <p:txBody>
          <a:bodyPr/>
          <a:lstStyle/>
          <a:p>
            <a:fld id="{FF907E5E-0A3F-9E4B-981D-E58F170FE708}" type="slidenum">
              <a:rPr lang="en-US" smtClean="0"/>
              <a:t>‹#›</a:t>
            </a:fld>
            <a:endParaRPr lang="en-US"/>
          </a:p>
        </p:txBody>
      </p:sp>
    </p:spTree>
    <p:extLst>
      <p:ext uri="{BB962C8B-B14F-4D97-AF65-F5344CB8AC3E}">
        <p14:creationId xmlns:p14="http://schemas.microsoft.com/office/powerpoint/2010/main" val="3291237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9792E-E631-F542-96E0-B1056030BC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053DB8-EDBC-0347-8261-E41BB0BBA1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C565153-04A6-A541-A268-6B07599FD654}"/>
              </a:ext>
            </a:extLst>
          </p:cNvPr>
          <p:cNvSpPr>
            <a:spLocks noGrp="1"/>
          </p:cNvSpPr>
          <p:nvPr>
            <p:ph type="dt" sz="half" idx="10"/>
          </p:nvPr>
        </p:nvSpPr>
        <p:spPr/>
        <p:txBody>
          <a:bodyPr/>
          <a:lstStyle/>
          <a:p>
            <a:fld id="{07196E95-ABB7-184D-B7F2-9390DFD1B143}" type="datetimeFigureOut">
              <a:rPr lang="en-US" smtClean="0"/>
              <a:t>7/27/18</a:t>
            </a:fld>
            <a:endParaRPr lang="en-US"/>
          </a:p>
        </p:txBody>
      </p:sp>
      <p:sp>
        <p:nvSpPr>
          <p:cNvPr id="5" name="Footer Placeholder 4">
            <a:extLst>
              <a:ext uri="{FF2B5EF4-FFF2-40B4-BE49-F238E27FC236}">
                <a16:creationId xmlns:a16="http://schemas.microsoft.com/office/drawing/2014/main" id="{DE484A58-F8D1-E342-8072-394D6FBC5F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6A2299-B5DC-7347-AA22-8CF387F8E6D2}"/>
              </a:ext>
            </a:extLst>
          </p:cNvPr>
          <p:cNvSpPr>
            <a:spLocks noGrp="1"/>
          </p:cNvSpPr>
          <p:nvPr>
            <p:ph type="sldNum" sz="quarter" idx="12"/>
          </p:nvPr>
        </p:nvSpPr>
        <p:spPr/>
        <p:txBody>
          <a:bodyPr/>
          <a:lstStyle/>
          <a:p>
            <a:fld id="{FF907E5E-0A3F-9E4B-981D-E58F170FE708}" type="slidenum">
              <a:rPr lang="en-US" smtClean="0"/>
              <a:t>‹#›</a:t>
            </a:fld>
            <a:endParaRPr lang="en-US"/>
          </a:p>
        </p:txBody>
      </p:sp>
    </p:spTree>
    <p:extLst>
      <p:ext uri="{BB962C8B-B14F-4D97-AF65-F5344CB8AC3E}">
        <p14:creationId xmlns:p14="http://schemas.microsoft.com/office/powerpoint/2010/main" val="3633429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F1BFF-10B6-0A40-90D4-855B3AEE59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17565D-1510-9C46-AE28-B9F64E211A3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0CFF8F-7494-1042-A832-756CB844FD1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DEAA83-8A9D-2046-AE90-2DA852128FD3}"/>
              </a:ext>
            </a:extLst>
          </p:cNvPr>
          <p:cNvSpPr>
            <a:spLocks noGrp="1"/>
          </p:cNvSpPr>
          <p:nvPr>
            <p:ph type="dt" sz="half" idx="10"/>
          </p:nvPr>
        </p:nvSpPr>
        <p:spPr/>
        <p:txBody>
          <a:bodyPr/>
          <a:lstStyle/>
          <a:p>
            <a:fld id="{07196E95-ABB7-184D-B7F2-9390DFD1B143}" type="datetimeFigureOut">
              <a:rPr lang="en-US" smtClean="0"/>
              <a:t>7/27/18</a:t>
            </a:fld>
            <a:endParaRPr lang="en-US"/>
          </a:p>
        </p:txBody>
      </p:sp>
      <p:sp>
        <p:nvSpPr>
          <p:cNvPr id="6" name="Footer Placeholder 5">
            <a:extLst>
              <a:ext uri="{FF2B5EF4-FFF2-40B4-BE49-F238E27FC236}">
                <a16:creationId xmlns:a16="http://schemas.microsoft.com/office/drawing/2014/main" id="{4A81C623-DA11-8546-BDF8-BD7AF9FFB9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86D3C9-FA69-9642-BCFC-CC08E779E602}"/>
              </a:ext>
            </a:extLst>
          </p:cNvPr>
          <p:cNvSpPr>
            <a:spLocks noGrp="1"/>
          </p:cNvSpPr>
          <p:nvPr>
            <p:ph type="sldNum" sz="quarter" idx="12"/>
          </p:nvPr>
        </p:nvSpPr>
        <p:spPr/>
        <p:txBody>
          <a:bodyPr/>
          <a:lstStyle/>
          <a:p>
            <a:fld id="{FF907E5E-0A3F-9E4B-981D-E58F170FE708}" type="slidenum">
              <a:rPr lang="en-US" smtClean="0"/>
              <a:t>‹#›</a:t>
            </a:fld>
            <a:endParaRPr lang="en-US"/>
          </a:p>
        </p:txBody>
      </p:sp>
    </p:spTree>
    <p:extLst>
      <p:ext uri="{BB962C8B-B14F-4D97-AF65-F5344CB8AC3E}">
        <p14:creationId xmlns:p14="http://schemas.microsoft.com/office/powerpoint/2010/main" val="661879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1179D-7434-A848-9F56-60F6F6C1E1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EDA49D-56FF-0248-98A4-620075F031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6020E5C-4D9B-4D43-94DF-470185C47CC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FE65B9-8D74-1845-B910-DA063E356B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5F8AD36-F985-4549-99CC-EB4D7B327F6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95BFA3-1CF6-B044-9268-3FFB145134B3}"/>
              </a:ext>
            </a:extLst>
          </p:cNvPr>
          <p:cNvSpPr>
            <a:spLocks noGrp="1"/>
          </p:cNvSpPr>
          <p:nvPr>
            <p:ph type="dt" sz="half" idx="10"/>
          </p:nvPr>
        </p:nvSpPr>
        <p:spPr/>
        <p:txBody>
          <a:bodyPr/>
          <a:lstStyle/>
          <a:p>
            <a:fld id="{07196E95-ABB7-184D-B7F2-9390DFD1B143}" type="datetimeFigureOut">
              <a:rPr lang="en-US" smtClean="0"/>
              <a:t>7/27/18</a:t>
            </a:fld>
            <a:endParaRPr lang="en-US"/>
          </a:p>
        </p:txBody>
      </p:sp>
      <p:sp>
        <p:nvSpPr>
          <p:cNvPr id="8" name="Footer Placeholder 7">
            <a:extLst>
              <a:ext uri="{FF2B5EF4-FFF2-40B4-BE49-F238E27FC236}">
                <a16:creationId xmlns:a16="http://schemas.microsoft.com/office/drawing/2014/main" id="{0309D3BD-5E13-324C-BEB4-64051D57BC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812DBA-5D33-224F-A9FD-785BC0608B1F}"/>
              </a:ext>
            </a:extLst>
          </p:cNvPr>
          <p:cNvSpPr>
            <a:spLocks noGrp="1"/>
          </p:cNvSpPr>
          <p:nvPr>
            <p:ph type="sldNum" sz="quarter" idx="12"/>
          </p:nvPr>
        </p:nvSpPr>
        <p:spPr/>
        <p:txBody>
          <a:bodyPr/>
          <a:lstStyle/>
          <a:p>
            <a:fld id="{FF907E5E-0A3F-9E4B-981D-E58F170FE708}" type="slidenum">
              <a:rPr lang="en-US" smtClean="0"/>
              <a:t>‹#›</a:t>
            </a:fld>
            <a:endParaRPr lang="en-US"/>
          </a:p>
        </p:txBody>
      </p:sp>
    </p:spTree>
    <p:extLst>
      <p:ext uri="{BB962C8B-B14F-4D97-AF65-F5344CB8AC3E}">
        <p14:creationId xmlns:p14="http://schemas.microsoft.com/office/powerpoint/2010/main" val="313938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35A29-F1B0-5B49-9462-2D712692FC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03E051-7DF7-2044-82CC-666BECB16D2A}"/>
              </a:ext>
            </a:extLst>
          </p:cNvPr>
          <p:cNvSpPr>
            <a:spLocks noGrp="1"/>
          </p:cNvSpPr>
          <p:nvPr>
            <p:ph type="dt" sz="half" idx="10"/>
          </p:nvPr>
        </p:nvSpPr>
        <p:spPr/>
        <p:txBody>
          <a:bodyPr/>
          <a:lstStyle/>
          <a:p>
            <a:fld id="{07196E95-ABB7-184D-B7F2-9390DFD1B143}" type="datetimeFigureOut">
              <a:rPr lang="en-US" smtClean="0"/>
              <a:t>7/27/18</a:t>
            </a:fld>
            <a:endParaRPr lang="en-US"/>
          </a:p>
        </p:txBody>
      </p:sp>
      <p:sp>
        <p:nvSpPr>
          <p:cNvPr id="4" name="Footer Placeholder 3">
            <a:extLst>
              <a:ext uri="{FF2B5EF4-FFF2-40B4-BE49-F238E27FC236}">
                <a16:creationId xmlns:a16="http://schemas.microsoft.com/office/drawing/2014/main" id="{15FCC48A-25EA-DE4A-97F9-190D72B30B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0C5111-99C4-DE40-BFE5-E77B03E1FB42}"/>
              </a:ext>
            </a:extLst>
          </p:cNvPr>
          <p:cNvSpPr>
            <a:spLocks noGrp="1"/>
          </p:cNvSpPr>
          <p:nvPr>
            <p:ph type="sldNum" sz="quarter" idx="12"/>
          </p:nvPr>
        </p:nvSpPr>
        <p:spPr/>
        <p:txBody>
          <a:bodyPr/>
          <a:lstStyle/>
          <a:p>
            <a:fld id="{FF907E5E-0A3F-9E4B-981D-E58F170FE708}" type="slidenum">
              <a:rPr lang="en-US" smtClean="0"/>
              <a:t>‹#›</a:t>
            </a:fld>
            <a:endParaRPr lang="en-US"/>
          </a:p>
        </p:txBody>
      </p:sp>
    </p:spTree>
    <p:extLst>
      <p:ext uri="{BB962C8B-B14F-4D97-AF65-F5344CB8AC3E}">
        <p14:creationId xmlns:p14="http://schemas.microsoft.com/office/powerpoint/2010/main" val="3786837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AAF6BD-12AA-074C-A78D-A08E03B861B5}"/>
              </a:ext>
            </a:extLst>
          </p:cNvPr>
          <p:cNvSpPr>
            <a:spLocks noGrp="1"/>
          </p:cNvSpPr>
          <p:nvPr>
            <p:ph type="dt" sz="half" idx="10"/>
          </p:nvPr>
        </p:nvSpPr>
        <p:spPr/>
        <p:txBody>
          <a:bodyPr/>
          <a:lstStyle/>
          <a:p>
            <a:fld id="{07196E95-ABB7-184D-B7F2-9390DFD1B143}" type="datetimeFigureOut">
              <a:rPr lang="en-US" smtClean="0"/>
              <a:t>7/27/18</a:t>
            </a:fld>
            <a:endParaRPr lang="en-US"/>
          </a:p>
        </p:txBody>
      </p:sp>
      <p:sp>
        <p:nvSpPr>
          <p:cNvPr id="3" name="Footer Placeholder 2">
            <a:extLst>
              <a:ext uri="{FF2B5EF4-FFF2-40B4-BE49-F238E27FC236}">
                <a16:creationId xmlns:a16="http://schemas.microsoft.com/office/drawing/2014/main" id="{5A8CE011-11A8-D247-8975-7D697F8D2F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088BF2-D12A-D74B-9991-B8E14F4A3C94}"/>
              </a:ext>
            </a:extLst>
          </p:cNvPr>
          <p:cNvSpPr>
            <a:spLocks noGrp="1"/>
          </p:cNvSpPr>
          <p:nvPr>
            <p:ph type="sldNum" sz="quarter" idx="12"/>
          </p:nvPr>
        </p:nvSpPr>
        <p:spPr/>
        <p:txBody>
          <a:bodyPr/>
          <a:lstStyle/>
          <a:p>
            <a:fld id="{FF907E5E-0A3F-9E4B-981D-E58F170FE708}" type="slidenum">
              <a:rPr lang="en-US" smtClean="0"/>
              <a:t>‹#›</a:t>
            </a:fld>
            <a:endParaRPr lang="en-US"/>
          </a:p>
        </p:txBody>
      </p:sp>
    </p:spTree>
    <p:extLst>
      <p:ext uri="{BB962C8B-B14F-4D97-AF65-F5344CB8AC3E}">
        <p14:creationId xmlns:p14="http://schemas.microsoft.com/office/powerpoint/2010/main" val="2220502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53EA2-D9FD-B647-97DF-3CB818479F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71715B-AF57-7240-BEBA-3494377D0E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450E71-22C9-C840-A1F1-60AB0B9B5B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668941-5A63-CB4D-A402-906A7A5DDEEE}"/>
              </a:ext>
            </a:extLst>
          </p:cNvPr>
          <p:cNvSpPr>
            <a:spLocks noGrp="1"/>
          </p:cNvSpPr>
          <p:nvPr>
            <p:ph type="dt" sz="half" idx="10"/>
          </p:nvPr>
        </p:nvSpPr>
        <p:spPr/>
        <p:txBody>
          <a:bodyPr/>
          <a:lstStyle/>
          <a:p>
            <a:fld id="{07196E95-ABB7-184D-B7F2-9390DFD1B143}" type="datetimeFigureOut">
              <a:rPr lang="en-US" smtClean="0"/>
              <a:t>7/27/18</a:t>
            </a:fld>
            <a:endParaRPr lang="en-US"/>
          </a:p>
        </p:txBody>
      </p:sp>
      <p:sp>
        <p:nvSpPr>
          <p:cNvPr id="6" name="Footer Placeholder 5">
            <a:extLst>
              <a:ext uri="{FF2B5EF4-FFF2-40B4-BE49-F238E27FC236}">
                <a16:creationId xmlns:a16="http://schemas.microsoft.com/office/drawing/2014/main" id="{3B16414C-FBF2-A346-80D4-8F42FF2731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F84C1D-AD13-EB43-8B7B-68F843A4AB33}"/>
              </a:ext>
            </a:extLst>
          </p:cNvPr>
          <p:cNvSpPr>
            <a:spLocks noGrp="1"/>
          </p:cNvSpPr>
          <p:nvPr>
            <p:ph type="sldNum" sz="quarter" idx="12"/>
          </p:nvPr>
        </p:nvSpPr>
        <p:spPr/>
        <p:txBody>
          <a:bodyPr/>
          <a:lstStyle/>
          <a:p>
            <a:fld id="{FF907E5E-0A3F-9E4B-981D-E58F170FE708}" type="slidenum">
              <a:rPr lang="en-US" smtClean="0"/>
              <a:t>‹#›</a:t>
            </a:fld>
            <a:endParaRPr lang="en-US"/>
          </a:p>
        </p:txBody>
      </p:sp>
    </p:spTree>
    <p:extLst>
      <p:ext uri="{BB962C8B-B14F-4D97-AF65-F5344CB8AC3E}">
        <p14:creationId xmlns:p14="http://schemas.microsoft.com/office/powerpoint/2010/main" val="373116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48CA3-9152-AF4B-837D-B839513295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D54A85-EA01-0C4D-8079-195C05B8B2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53B578-E4E8-4E42-AC13-6A53D6C350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EC29914-7251-ED4C-80A8-A09C4889C2FD}"/>
              </a:ext>
            </a:extLst>
          </p:cNvPr>
          <p:cNvSpPr>
            <a:spLocks noGrp="1"/>
          </p:cNvSpPr>
          <p:nvPr>
            <p:ph type="dt" sz="half" idx="10"/>
          </p:nvPr>
        </p:nvSpPr>
        <p:spPr/>
        <p:txBody>
          <a:bodyPr/>
          <a:lstStyle/>
          <a:p>
            <a:fld id="{07196E95-ABB7-184D-B7F2-9390DFD1B143}" type="datetimeFigureOut">
              <a:rPr lang="en-US" smtClean="0"/>
              <a:t>7/27/18</a:t>
            </a:fld>
            <a:endParaRPr lang="en-US"/>
          </a:p>
        </p:txBody>
      </p:sp>
      <p:sp>
        <p:nvSpPr>
          <p:cNvPr id="6" name="Footer Placeholder 5">
            <a:extLst>
              <a:ext uri="{FF2B5EF4-FFF2-40B4-BE49-F238E27FC236}">
                <a16:creationId xmlns:a16="http://schemas.microsoft.com/office/drawing/2014/main" id="{D1522E62-9709-BE42-A641-E578B0F119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8A1399-7E75-204A-919C-CD23597EE347}"/>
              </a:ext>
            </a:extLst>
          </p:cNvPr>
          <p:cNvSpPr>
            <a:spLocks noGrp="1"/>
          </p:cNvSpPr>
          <p:nvPr>
            <p:ph type="sldNum" sz="quarter" idx="12"/>
          </p:nvPr>
        </p:nvSpPr>
        <p:spPr/>
        <p:txBody>
          <a:bodyPr/>
          <a:lstStyle/>
          <a:p>
            <a:fld id="{FF907E5E-0A3F-9E4B-981D-E58F170FE708}" type="slidenum">
              <a:rPr lang="en-US" smtClean="0"/>
              <a:t>‹#›</a:t>
            </a:fld>
            <a:endParaRPr lang="en-US"/>
          </a:p>
        </p:txBody>
      </p:sp>
    </p:spTree>
    <p:extLst>
      <p:ext uri="{BB962C8B-B14F-4D97-AF65-F5344CB8AC3E}">
        <p14:creationId xmlns:p14="http://schemas.microsoft.com/office/powerpoint/2010/main" val="4176546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944903-F305-FE43-9FA5-C527DC742A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A6BAE5-B8EB-5D4B-9A3F-8262C1A256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7ABFA8-3524-6B44-9FC8-2582D9B176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96E95-ABB7-184D-B7F2-9390DFD1B143}" type="datetimeFigureOut">
              <a:rPr lang="en-US" smtClean="0"/>
              <a:t>7/27/18</a:t>
            </a:fld>
            <a:endParaRPr lang="en-US"/>
          </a:p>
        </p:txBody>
      </p:sp>
      <p:sp>
        <p:nvSpPr>
          <p:cNvPr id="5" name="Footer Placeholder 4">
            <a:extLst>
              <a:ext uri="{FF2B5EF4-FFF2-40B4-BE49-F238E27FC236}">
                <a16:creationId xmlns:a16="http://schemas.microsoft.com/office/drawing/2014/main" id="{64890595-40E7-6940-B216-55AD05F004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27E112-3B6F-8D4F-9D8B-EC6C34DEEB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07E5E-0A3F-9E4B-981D-E58F170FE708}" type="slidenum">
              <a:rPr lang="en-US" smtClean="0"/>
              <a:t>‹#›</a:t>
            </a:fld>
            <a:endParaRPr lang="en-US"/>
          </a:p>
        </p:txBody>
      </p:sp>
    </p:spTree>
    <p:extLst>
      <p:ext uri="{BB962C8B-B14F-4D97-AF65-F5344CB8AC3E}">
        <p14:creationId xmlns:p14="http://schemas.microsoft.com/office/powerpoint/2010/main" val="3003003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sp>
          <p:nvSpPr>
            <p:cNvPr id="4" name="Rectangle 3"/>
            <p:cNvSpPr/>
            <p:nvPr/>
          </p:nvSpPr>
          <p:spPr>
            <a:xfrm>
              <a:off x="1902537" y="2259235"/>
              <a:ext cx="8485235" cy="830997"/>
            </a:xfrm>
            <a:prstGeom prst="rect">
              <a:avLst/>
            </a:prstGeom>
            <a:noFill/>
          </p:spPr>
          <p:txBody>
            <a:bodyPr wrap="square" lIns="91440" tIns="45720" rIns="91440" bIns="45720">
              <a:spAutoFit/>
            </a:bodyPr>
            <a:lstStyle/>
            <a:p>
              <a:pPr algn="ctr"/>
              <a:r>
                <a:rPr lang="en-US" sz="48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 BELIEF</a:t>
              </a:r>
            </a:p>
          </p:txBody>
        </p:sp>
        <p:sp>
          <p:nvSpPr>
            <p:cNvPr id="6" name="TextBox 5"/>
            <p:cNvSpPr txBox="1"/>
            <p:nvPr/>
          </p:nvSpPr>
          <p:spPr>
            <a:xfrm>
              <a:off x="5632562" y="3296704"/>
              <a:ext cx="1123513" cy="830997"/>
            </a:xfrm>
            <a:prstGeom prst="rect">
              <a:avLst/>
            </a:prstGeom>
            <a:noFill/>
          </p:spPr>
          <p:txBody>
            <a:bodyPr wrap="none" rtlCol="0">
              <a:spAutoFit/>
            </a:bodyPr>
            <a:lstStyle/>
            <a:p>
              <a:r>
                <a:rPr lang="en-US" sz="4800" dirty="0">
                  <a:latin typeface="Copperplate Gothic Bold" charset="0"/>
                  <a:ea typeface="Copperplate Gothic Bold" charset="0"/>
                  <a:cs typeface="Copperplate Gothic Bold" charset="0"/>
                </a:rPr>
                <a:t>TO</a:t>
              </a:r>
            </a:p>
          </p:txBody>
        </p:sp>
        <p:sp>
          <p:nvSpPr>
            <p:cNvPr id="7" name="TextBox 6"/>
            <p:cNvSpPr txBox="1"/>
            <p:nvPr/>
          </p:nvSpPr>
          <p:spPr>
            <a:xfrm>
              <a:off x="3737087" y="4530822"/>
              <a:ext cx="5071773" cy="830997"/>
            </a:xfrm>
            <a:prstGeom prst="rect">
              <a:avLst/>
            </a:prstGeom>
            <a:noFill/>
          </p:spPr>
          <p:txBody>
            <a:bodyPr wrap="none" rtlCol="0">
              <a:spAutoFit/>
            </a:bodyPr>
            <a:lstStyle/>
            <a:p>
              <a:r>
                <a:rPr lang="en-US" sz="4800" dirty="0">
                  <a:latin typeface="Copperplate Gothic Bold" charset="0"/>
                  <a:ea typeface="Copperplate Gothic Bold" charset="0"/>
                  <a:cs typeface="Copperplate Gothic Bold" charset="0"/>
                </a:rPr>
                <a:t>CONVICTIONS</a:t>
              </a:r>
            </a:p>
          </p:txBody>
        </p:sp>
      </p:grpSp>
      <p:sp>
        <p:nvSpPr>
          <p:cNvPr id="8" name="Rectangle 7"/>
          <p:cNvSpPr/>
          <p:nvPr/>
        </p:nvSpPr>
        <p:spPr>
          <a:xfrm>
            <a:off x="1440418" y="1017651"/>
            <a:ext cx="9665109" cy="830997"/>
          </a:xfrm>
          <a:prstGeom prst="rect">
            <a:avLst/>
          </a:prstGeom>
          <a:noFill/>
        </p:spPr>
        <p:txBody>
          <a:bodyPr wrap="square" lIns="91440" tIns="45720" rIns="91440" bIns="45720">
            <a:spAutoFit/>
          </a:bodyPr>
          <a:lstStyle/>
          <a:p>
            <a:r>
              <a:rPr lang="en-US" sz="4800" b="1" spc="70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THE NECESSITY TO GO</a:t>
            </a:r>
            <a:endParaRPr lang="en-US" sz="48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endParaRPr>
          </a:p>
        </p:txBody>
      </p:sp>
      <p:sp>
        <p:nvSpPr>
          <p:cNvPr id="10" name="Rectangle 9"/>
          <p:cNvSpPr/>
          <p:nvPr/>
        </p:nvSpPr>
        <p:spPr>
          <a:xfrm>
            <a:off x="7521677" y="5761703"/>
            <a:ext cx="1140542" cy="648929"/>
          </a:xfrm>
          <a:prstGeom prst="rect">
            <a:avLst/>
          </a:prstGeom>
          <a:solidFill>
            <a:srgbClr val="23180E">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8880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495247-397B-D94B-966D-B0A5323A4F8B}"/>
              </a:ext>
            </a:extLst>
          </p:cNvPr>
          <p:cNvSpPr txBox="1"/>
          <p:nvPr/>
        </p:nvSpPr>
        <p:spPr>
          <a:xfrm>
            <a:off x="339879" y="384374"/>
            <a:ext cx="2681063" cy="523220"/>
          </a:xfrm>
          <a:prstGeom prst="rect">
            <a:avLst/>
          </a:prstGeom>
          <a:noFill/>
        </p:spPr>
        <p:txBody>
          <a:bodyPr wrap="square" rtlCol="0">
            <a:spAutoFit/>
          </a:bodyPr>
          <a:lstStyle/>
          <a:p>
            <a:pPr algn="just"/>
            <a:r>
              <a:rPr lang="en-US" sz="2800" b="1" dirty="0">
                <a:latin typeface="Arial" panose="020B0604020202020204" pitchFamily="34" charset="0"/>
                <a:cs typeface="Arial" panose="020B0604020202020204" pitchFamily="34" charset="0"/>
              </a:rPr>
              <a:t>Law of Gravity</a:t>
            </a:r>
          </a:p>
        </p:txBody>
      </p:sp>
      <p:grpSp>
        <p:nvGrpSpPr>
          <p:cNvPr id="6" name="Group 5">
            <a:extLst>
              <a:ext uri="{FF2B5EF4-FFF2-40B4-BE49-F238E27FC236}">
                <a16:creationId xmlns:a16="http://schemas.microsoft.com/office/drawing/2014/main" id="{EB238BDF-25E8-544C-9B03-C25C4F54365A}"/>
              </a:ext>
            </a:extLst>
          </p:cNvPr>
          <p:cNvGrpSpPr/>
          <p:nvPr/>
        </p:nvGrpSpPr>
        <p:grpSpPr>
          <a:xfrm>
            <a:off x="0" y="215933"/>
            <a:ext cx="11875169" cy="6642066"/>
            <a:chOff x="0" y="215933"/>
            <a:chExt cx="11875169" cy="6642066"/>
          </a:xfrm>
        </p:grpSpPr>
        <p:sp>
          <p:nvSpPr>
            <p:cNvPr id="3" name="Rectangle 2">
              <a:extLst>
                <a:ext uri="{FF2B5EF4-FFF2-40B4-BE49-F238E27FC236}">
                  <a16:creationId xmlns:a16="http://schemas.microsoft.com/office/drawing/2014/main" id="{AB7E6E06-782E-244D-A5FF-6502070C0E99}"/>
                </a:ext>
              </a:extLst>
            </p:cNvPr>
            <p:cNvSpPr/>
            <p:nvPr/>
          </p:nvSpPr>
          <p:spPr>
            <a:xfrm>
              <a:off x="3360821" y="215933"/>
              <a:ext cx="8514348" cy="2308324"/>
            </a:xfrm>
            <a:prstGeom prst="rect">
              <a:avLst/>
            </a:prstGeom>
          </p:spPr>
          <p:txBody>
            <a:bodyPr wrap="square">
              <a:spAutoFit/>
            </a:bodyPr>
            <a:lstStyle/>
            <a:p>
              <a:pPr algn="just"/>
              <a:r>
                <a:rPr lang="en-US" sz="2400" b="0" i="0" u="none" strike="noStrike" dirty="0">
                  <a:solidFill>
                    <a:srgbClr val="333333"/>
                  </a:solidFill>
                  <a:effectLst/>
                  <a:latin typeface="Arial" panose="020B0604020202020204" pitchFamily="34" charset="0"/>
                  <a:cs typeface="Arial" panose="020B0604020202020204" pitchFamily="34" charset="0"/>
                </a:rPr>
                <a:t>One of the arguments that I normally use is if you have a person who jumps off a tall building believing that he can fly. His belief will not save him no matter how hard he believes because the law of gravity (absolute truth) will kick in. In the same way, it doesn’t matter what a person believes. 	       What matters is what is actually true.</a:t>
              </a:r>
              <a:endParaRPr lang="en-US" sz="2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F6DD597-D55E-EA44-8711-64DB59A6791A}"/>
                </a:ext>
              </a:extLst>
            </p:cNvPr>
            <p:cNvPicPr>
              <a:picLocks noChangeAspect="1"/>
            </p:cNvPicPr>
            <p:nvPr/>
          </p:nvPicPr>
          <p:blipFill>
            <a:blip r:embed="rId2"/>
            <a:stretch>
              <a:fillRect/>
            </a:stretch>
          </p:blipFill>
          <p:spPr>
            <a:xfrm>
              <a:off x="0" y="2310062"/>
              <a:ext cx="4547937" cy="4547937"/>
            </a:xfrm>
            <a:prstGeom prst="rect">
              <a:avLst/>
            </a:prstGeom>
          </p:spPr>
        </p:pic>
      </p:grpSp>
      <p:sp>
        <p:nvSpPr>
          <p:cNvPr id="8" name="TextBox 7">
            <a:extLst>
              <a:ext uri="{FF2B5EF4-FFF2-40B4-BE49-F238E27FC236}">
                <a16:creationId xmlns:a16="http://schemas.microsoft.com/office/drawing/2014/main" id="{4FD715A5-F428-9A43-A8B4-5F78D9728487}"/>
              </a:ext>
            </a:extLst>
          </p:cNvPr>
          <p:cNvSpPr txBox="1"/>
          <p:nvPr/>
        </p:nvSpPr>
        <p:spPr>
          <a:xfrm>
            <a:off x="5474932" y="2618866"/>
            <a:ext cx="5473241" cy="1200329"/>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a:t>TRUTH exists independent of anyone’s knowledge of it.  </a:t>
            </a:r>
          </a:p>
          <a:p>
            <a:pPr algn="just"/>
            <a:r>
              <a:rPr lang="en-US" sz="2400" dirty="0"/>
              <a:t>     [Gravity existed prior to Newton]</a:t>
            </a:r>
          </a:p>
        </p:txBody>
      </p:sp>
      <p:sp>
        <p:nvSpPr>
          <p:cNvPr id="10" name="TextBox 9">
            <a:extLst>
              <a:ext uri="{FF2B5EF4-FFF2-40B4-BE49-F238E27FC236}">
                <a16:creationId xmlns:a16="http://schemas.microsoft.com/office/drawing/2014/main" id="{96A060BB-3F44-A340-BF33-773878E9B05B}"/>
              </a:ext>
            </a:extLst>
          </p:cNvPr>
          <p:cNvSpPr txBox="1"/>
          <p:nvPr/>
        </p:nvSpPr>
        <p:spPr>
          <a:xfrm>
            <a:off x="5474932" y="4084940"/>
            <a:ext cx="5473241" cy="1569660"/>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a:t>Beliefs cannot change a truth, no matter how sincerely they are held.</a:t>
            </a:r>
          </a:p>
          <a:p>
            <a:pPr algn="just"/>
            <a:r>
              <a:rPr lang="en-US" sz="2400" dirty="0"/>
              <a:t>     [Sun revolves around the earth or earth    </a:t>
            </a:r>
          </a:p>
          <a:p>
            <a:pPr algn="just"/>
            <a:r>
              <a:rPr lang="en-US" sz="2400" dirty="0"/>
              <a:t>      revolves around the sun ]</a:t>
            </a:r>
          </a:p>
        </p:txBody>
      </p:sp>
      <p:sp>
        <p:nvSpPr>
          <p:cNvPr id="11" name="TextBox 10">
            <a:extLst>
              <a:ext uri="{FF2B5EF4-FFF2-40B4-BE49-F238E27FC236}">
                <a16:creationId xmlns:a16="http://schemas.microsoft.com/office/drawing/2014/main" id="{2A3B2EAB-739D-D64D-A77C-604DC16ACB1D}"/>
              </a:ext>
            </a:extLst>
          </p:cNvPr>
          <p:cNvSpPr txBox="1"/>
          <p:nvPr/>
        </p:nvSpPr>
        <p:spPr>
          <a:xfrm>
            <a:off x="5474931" y="5920345"/>
            <a:ext cx="5473242" cy="830997"/>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a:t>All truths are absolute, and excludes their opposites. </a:t>
            </a:r>
          </a:p>
        </p:txBody>
      </p:sp>
    </p:spTree>
    <p:extLst>
      <p:ext uri="{BB962C8B-B14F-4D97-AF65-F5344CB8AC3E}">
        <p14:creationId xmlns:p14="http://schemas.microsoft.com/office/powerpoint/2010/main" val="250240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07"/>
            <a:ext cx="2790854" cy="1597891"/>
          </a:xfrm>
          <a:prstGeom prst="rect">
            <a:avLst/>
          </a:prstGeom>
        </p:spPr>
      </p:pic>
      <p:sp>
        <p:nvSpPr>
          <p:cNvPr id="4" name="Rectangle 3"/>
          <p:cNvSpPr/>
          <p:nvPr/>
        </p:nvSpPr>
        <p:spPr>
          <a:xfrm>
            <a:off x="688699" y="34634"/>
            <a:ext cx="1585626" cy="523220"/>
          </a:xfrm>
          <a:prstGeom prst="rect">
            <a:avLst/>
          </a:prstGeom>
          <a:noFill/>
        </p:spPr>
        <p:txBody>
          <a:bodyPr wrap="none" lIns="91440" tIns="45720" rIns="91440" bIns="45720">
            <a:spAutoFit/>
          </a:bodyPr>
          <a:lstStyle/>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a:t>
            </a:r>
          </a:p>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BELIEF</a:t>
            </a:r>
          </a:p>
        </p:txBody>
      </p:sp>
      <p:sp>
        <p:nvSpPr>
          <p:cNvPr id="6" name="TextBox 5"/>
          <p:cNvSpPr txBox="1"/>
          <p:nvPr/>
        </p:nvSpPr>
        <p:spPr>
          <a:xfrm>
            <a:off x="1254931" y="489877"/>
            <a:ext cx="459293"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TO</a:t>
            </a:r>
          </a:p>
        </p:txBody>
      </p:sp>
      <p:sp>
        <p:nvSpPr>
          <p:cNvPr id="7" name="TextBox 6"/>
          <p:cNvSpPr txBox="1"/>
          <p:nvPr/>
        </p:nvSpPr>
        <p:spPr>
          <a:xfrm>
            <a:off x="678202" y="711777"/>
            <a:ext cx="1612749"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CONVICTIONS</a:t>
            </a:r>
          </a:p>
        </p:txBody>
      </p:sp>
      <p:sp>
        <p:nvSpPr>
          <p:cNvPr id="8" name="TextBox 7">
            <a:extLst>
              <a:ext uri="{FF2B5EF4-FFF2-40B4-BE49-F238E27FC236}">
                <a16:creationId xmlns:a16="http://schemas.microsoft.com/office/drawing/2014/main" id="{9E79BF5C-55A3-4146-8646-C9890151855E}"/>
              </a:ext>
            </a:extLst>
          </p:cNvPr>
          <p:cNvSpPr txBox="1"/>
          <p:nvPr/>
        </p:nvSpPr>
        <p:spPr>
          <a:xfrm>
            <a:off x="3370864" y="370606"/>
            <a:ext cx="7501622" cy="461665"/>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“All truths are absolute, and excludes their opposites.” </a:t>
            </a:r>
          </a:p>
        </p:txBody>
      </p:sp>
      <p:sp>
        <p:nvSpPr>
          <p:cNvPr id="9" name="TextBox 8">
            <a:extLst>
              <a:ext uri="{FF2B5EF4-FFF2-40B4-BE49-F238E27FC236}">
                <a16:creationId xmlns:a16="http://schemas.microsoft.com/office/drawing/2014/main" id="{DAF63523-2B55-0247-9036-308E1E722A6D}"/>
              </a:ext>
            </a:extLst>
          </p:cNvPr>
          <p:cNvSpPr txBox="1"/>
          <p:nvPr/>
        </p:nvSpPr>
        <p:spPr>
          <a:xfrm>
            <a:off x="4223365" y="1019554"/>
            <a:ext cx="5943600" cy="461665"/>
          </a:xfrm>
          <a:prstGeom prst="rect">
            <a:avLst/>
          </a:prstGeom>
          <a:noFill/>
        </p:spPr>
        <p:txBody>
          <a:bodyPr wrap="square" rtlCol="0">
            <a:spAutoFit/>
          </a:bodyPr>
          <a:lstStyle/>
          <a:p>
            <a:pPr algn="just"/>
            <a:r>
              <a:rPr lang="en-US" sz="2400" b="1" dirty="0"/>
              <a:t>What That Means From A Biblical Perspective</a:t>
            </a:r>
          </a:p>
        </p:txBody>
      </p:sp>
      <p:sp>
        <p:nvSpPr>
          <p:cNvPr id="2" name="TextBox 1">
            <a:extLst>
              <a:ext uri="{FF2B5EF4-FFF2-40B4-BE49-F238E27FC236}">
                <a16:creationId xmlns:a16="http://schemas.microsoft.com/office/drawing/2014/main" id="{362C7433-E574-D946-9EB3-871492248A4B}"/>
              </a:ext>
            </a:extLst>
          </p:cNvPr>
          <p:cNvSpPr txBox="1"/>
          <p:nvPr/>
        </p:nvSpPr>
        <p:spPr>
          <a:xfrm>
            <a:off x="1481512" y="1792701"/>
            <a:ext cx="10179390" cy="461665"/>
          </a:xfrm>
          <a:prstGeom prst="rect">
            <a:avLst/>
          </a:prstGeom>
          <a:noFill/>
        </p:spPr>
        <p:txBody>
          <a:bodyPr wrap="none" rtlCol="0">
            <a:spAutoFit/>
          </a:bodyPr>
          <a:lstStyle/>
          <a:p>
            <a:r>
              <a:rPr lang="en-US" sz="2400" b="1" dirty="0">
                <a:solidFill>
                  <a:srgbClr val="FF0000"/>
                </a:solidFill>
                <a:latin typeface="Arial" panose="020B0604020202020204" pitchFamily="34" charset="0"/>
                <a:cs typeface="Arial" panose="020B0604020202020204" pitchFamily="34" charset="0"/>
              </a:rPr>
              <a:t>Genesis 1:1 –</a:t>
            </a:r>
            <a:r>
              <a:rPr lang="en-US" sz="2400" dirty="0">
                <a:latin typeface="Arial" panose="020B0604020202020204" pitchFamily="34" charset="0"/>
                <a:cs typeface="Arial" panose="020B0604020202020204" pitchFamily="34" charset="0"/>
              </a:rPr>
              <a:t> “In the beginning God created the heavens and the earth.”</a:t>
            </a:r>
          </a:p>
        </p:txBody>
      </p:sp>
      <p:sp>
        <p:nvSpPr>
          <p:cNvPr id="10" name="TextBox 9">
            <a:extLst>
              <a:ext uri="{FF2B5EF4-FFF2-40B4-BE49-F238E27FC236}">
                <a16:creationId xmlns:a16="http://schemas.microsoft.com/office/drawing/2014/main" id="{2DF10646-7327-9348-84FA-2E59156522E4}"/>
              </a:ext>
            </a:extLst>
          </p:cNvPr>
          <p:cNvSpPr txBox="1"/>
          <p:nvPr/>
        </p:nvSpPr>
        <p:spPr>
          <a:xfrm>
            <a:off x="1481512" y="3090597"/>
            <a:ext cx="7909538" cy="461665"/>
          </a:xfrm>
          <a:prstGeom prst="rect">
            <a:avLst/>
          </a:prstGeom>
          <a:noFill/>
        </p:spPr>
        <p:txBody>
          <a:bodyPr wrap="none" rtlCol="0">
            <a:spAutoFit/>
          </a:bodyPr>
          <a:lstStyle/>
          <a:p>
            <a:r>
              <a:rPr lang="en-US" sz="2400" b="1" dirty="0">
                <a:solidFill>
                  <a:srgbClr val="FF0000"/>
                </a:solidFill>
                <a:latin typeface="Arial" panose="020B0604020202020204" pitchFamily="34" charset="0"/>
                <a:cs typeface="Arial" panose="020B0604020202020204" pitchFamily="34" charset="0"/>
              </a:rPr>
              <a:t>Genesis 1:27 </a:t>
            </a:r>
            <a:r>
              <a:rPr lang="en-US" sz="2400" dirty="0">
                <a:latin typeface="Arial" panose="020B0604020202020204" pitchFamily="34" charset="0"/>
                <a:cs typeface="Arial" panose="020B0604020202020204" pitchFamily="34" charset="0"/>
              </a:rPr>
              <a:t>– “So God created man in His own image”</a:t>
            </a:r>
          </a:p>
        </p:txBody>
      </p:sp>
      <p:sp>
        <p:nvSpPr>
          <p:cNvPr id="11" name="TextBox 10">
            <a:extLst>
              <a:ext uri="{FF2B5EF4-FFF2-40B4-BE49-F238E27FC236}">
                <a16:creationId xmlns:a16="http://schemas.microsoft.com/office/drawing/2014/main" id="{17BB66FE-38E5-1141-A1DC-3EE4C8A9B914}"/>
              </a:ext>
            </a:extLst>
          </p:cNvPr>
          <p:cNvSpPr txBox="1"/>
          <p:nvPr/>
        </p:nvSpPr>
        <p:spPr>
          <a:xfrm>
            <a:off x="1525625" y="4307827"/>
            <a:ext cx="8641340" cy="461665"/>
          </a:xfrm>
          <a:prstGeom prst="rect">
            <a:avLst/>
          </a:prstGeom>
          <a:noFill/>
        </p:spPr>
        <p:txBody>
          <a:bodyPr wrap="none" rtlCol="0">
            <a:spAutoFit/>
          </a:bodyPr>
          <a:lstStyle/>
          <a:p>
            <a:r>
              <a:rPr lang="en-US" sz="2400" b="1" dirty="0">
                <a:solidFill>
                  <a:srgbClr val="FF0000"/>
                </a:solidFill>
                <a:latin typeface="Arial" panose="020B0604020202020204" pitchFamily="34" charset="0"/>
                <a:cs typeface="Arial" panose="020B0604020202020204" pitchFamily="34" charset="0"/>
              </a:rPr>
              <a:t>Isaiah 5:20 </a:t>
            </a:r>
            <a:r>
              <a:rPr lang="en-US" sz="2400" dirty="0">
                <a:latin typeface="Arial" panose="020B0604020202020204" pitchFamily="34" charset="0"/>
                <a:cs typeface="Arial" panose="020B0604020202020204" pitchFamily="34" charset="0"/>
              </a:rPr>
              <a:t>– “Woe to those who call evil good, and good evil”</a:t>
            </a:r>
          </a:p>
        </p:txBody>
      </p:sp>
      <p:sp>
        <p:nvSpPr>
          <p:cNvPr id="12" name="TextBox 11">
            <a:extLst>
              <a:ext uri="{FF2B5EF4-FFF2-40B4-BE49-F238E27FC236}">
                <a16:creationId xmlns:a16="http://schemas.microsoft.com/office/drawing/2014/main" id="{C93D1F38-A76D-4F4D-A26D-D453BAFF0146}"/>
              </a:ext>
            </a:extLst>
          </p:cNvPr>
          <p:cNvSpPr txBox="1"/>
          <p:nvPr/>
        </p:nvSpPr>
        <p:spPr>
          <a:xfrm>
            <a:off x="1445698" y="5541971"/>
            <a:ext cx="8315097" cy="461665"/>
          </a:xfrm>
          <a:prstGeom prst="rect">
            <a:avLst/>
          </a:prstGeom>
          <a:noFill/>
        </p:spPr>
        <p:txBody>
          <a:bodyPr wrap="none" rtlCol="0">
            <a:spAutoFit/>
          </a:bodyPr>
          <a:lstStyle/>
          <a:p>
            <a:r>
              <a:rPr lang="en-US" sz="2400" b="1" dirty="0">
                <a:solidFill>
                  <a:srgbClr val="FF0000"/>
                </a:solidFill>
                <a:latin typeface="Arial" panose="020B0604020202020204" pitchFamily="34" charset="0"/>
                <a:cs typeface="Arial" panose="020B0604020202020204" pitchFamily="34" charset="0"/>
              </a:rPr>
              <a:t>John 1:17 </a:t>
            </a:r>
            <a:r>
              <a:rPr lang="en-US" sz="2400" dirty="0">
                <a:latin typeface="Arial" panose="020B0604020202020204" pitchFamily="34" charset="0"/>
                <a:cs typeface="Arial" panose="020B0604020202020204" pitchFamily="34" charset="0"/>
              </a:rPr>
              <a:t>-</a:t>
            </a:r>
            <a:r>
              <a:rPr lang="en-US" sz="2400" b="1" dirty="0">
                <a:solidFill>
                  <a:srgbClr val="FF0000"/>
                </a:solidFill>
                <a:latin typeface="Arial" panose="020B0604020202020204" pitchFamily="34" charset="0"/>
                <a:cs typeface="Arial" panose="020B0604020202020204" pitchFamily="34" charset="0"/>
              </a:rPr>
              <a:t> </a:t>
            </a:r>
            <a:r>
              <a:rPr lang="en-US" sz="2400" b="1" baseline="300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 grace and truth came through Jesus Christ.”</a:t>
            </a:r>
            <a:endParaRPr lang="en-US" sz="2400" b="1" dirty="0">
              <a:solidFill>
                <a:srgbClr val="FF0000"/>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88CA9712-5DA5-3E41-9751-95E293887795}"/>
              </a:ext>
            </a:extLst>
          </p:cNvPr>
          <p:cNvSpPr txBox="1"/>
          <p:nvPr/>
        </p:nvSpPr>
        <p:spPr>
          <a:xfrm>
            <a:off x="2607459" y="2304471"/>
            <a:ext cx="7002238" cy="461665"/>
          </a:xfrm>
          <a:prstGeom prst="rect">
            <a:avLst/>
          </a:prstGeom>
          <a:noFill/>
        </p:spPr>
        <p:txBody>
          <a:bodyPr wrap="none" rtlCol="0">
            <a:spAutoFit/>
          </a:bodyPr>
          <a:lstStyle/>
          <a:p>
            <a:r>
              <a:rPr lang="en-US" sz="2400" b="1" dirty="0">
                <a:solidFill>
                  <a:srgbClr val="0432FF"/>
                </a:solidFill>
                <a:latin typeface="Arial" panose="020B0604020202020204" pitchFamily="34" charset="0"/>
                <a:cs typeface="Arial" panose="020B0604020202020204" pitchFamily="34" charset="0"/>
              </a:rPr>
              <a:t>Where the world came from - creation by God. </a:t>
            </a:r>
          </a:p>
        </p:txBody>
      </p:sp>
      <p:sp>
        <p:nvSpPr>
          <p:cNvPr id="16" name="TextBox 15">
            <a:extLst>
              <a:ext uri="{FF2B5EF4-FFF2-40B4-BE49-F238E27FC236}">
                <a16:creationId xmlns:a16="http://schemas.microsoft.com/office/drawing/2014/main" id="{DA1ADD99-FAA2-F04E-9BA6-1C0EB2E0500F}"/>
              </a:ext>
            </a:extLst>
          </p:cNvPr>
          <p:cNvSpPr txBox="1"/>
          <p:nvPr/>
        </p:nvSpPr>
        <p:spPr>
          <a:xfrm>
            <a:off x="2607459" y="3552262"/>
            <a:ext cx="8576387" cy="461665"/>
          </a:xfrm>
          <a:prstGeom prst="rect">
            <a:avLst/>
          </a:prstGeom>
          <a:noFill/>
        </p:spPr>
        <p:txBody>
          <a:bodyPr wrap="none" rtlCol="0">
            <a:spAutoFit/>
          </a:bodyPr>
          <a:lstStyle/>
          <a:p>
            <a:r>
              <a:rPr lang="en-US" sz="2400" b="1" dirty="0">
                <a:solidFill>
                  <a:srgbClr val="0432FF"/>
                </a:solidFill>
                <a:latin typeface="Arial" panose="020B0604020202020204" pitchFamily="34" charset="0"/>
                <a:cs typeface="Arial" panose="020B0604020202020204" pitchFamily="34" charset="0"/>
              </a:rPr>
              <a:t>Where humanity came from – made by God in His image. </a:t>
            </a:r>
          </a:p>
        </p:txBody>
      </p:sp>
      <p:sp>
        <p:nvSpPr>
          <p:cNvPr id="17" name="TextBox 16">
            <a:extLst>
              <a:ext uri="{FF2B5EF4-FFF2-40B4-BE49-F238E27FC236}">
                <a16:creationId xmlns:a16="http://schemas.microsoft.com/office/drawing/2014/main" id="{DBDE24AC-8FF0-E848-9CCE-9B7BE925599F}"/>
              </a:ext>
            </a:extLst>
          </p:cNvPr>
          <p:cNvSpPr txBox="1"/>
          <p:nvPr/>
        </p:nvSpPr>
        <p:spPr>
          <a:xfrm>
            <a:off x="2607458" y="4750007"/>
            <a:ext cx="9028434" cy="461665"/>
          </a:xfrm>
          <a:prstGeom prst="rect">
            <a:avLst/>
          </a:prstGeom>
          <a:noFill/>
        </p:spPr>
        <p:txBody>
          <a:bodyPr wrap="none" rtlCol="0">
            <a:spAutoFit/>
          </a:bodyPr>
          <a:lstStyle/>
          <a:p>
            <a:r>
              <a:rPr lang="en-US" sz="2400" b="1" dirty="0">
                <a:solidFill>
                  <a:srgbClr val="0432FF"/>
                </a:solidFill>
                <a:latin typeface="Arial" panose="020B0604020202020204" pitchFamily="34" charset="0"/>
                <a:cs typeface="Arial" panose="020B0604020202020204" pitchFamily="34" charset="0"/>
              </a:rPr>
              <a:t>There is both good and evil – a standard of right and wrong. </a:t>
            </a:r>
          </a:p>
        </p:txBody>
      </p:sp>
      <p:sp>
        <p:nvSpPr>
          <p:cNvPr id="18" name="TextBox 17">
            <a:extLst>
              <a:ext uri="{FF2B5EF4-FFF2-40B4-BE49-F238E27FC236}">
                <a16:creationId xmlns:a16="http://schemas.microsoft.com/office/drawing/2014/main" id="{E8B4DAF7-2969-AC46-8304-DA4BF9C1291E}"/>
              </a:ext>
            </a:extLst>
          </p:cNvPr>
          <p:cNvSpPr txBox="1"/>
          <p:nvPr/>
        </p:nvSpPr>
        <p:spPr>
          <a:xfrm>
            <a:off x="2607458" y="5987981"/>
            <a:ext cx="7244291" cy="461665"/>
          </a:xfrm>
          <a:prstGeom prst="rect">
            <a:avLst/>
          </a:prstGeom>
          <a:noFill/>
        </p:spPr>
        <p:txBody>
          <a:bodyPr wrap="none" rtlCol="0">
            <a:spAutoFit/>
          </a:bodyPr>
          <a:lstStyle/>
          <a:p>
            <a:r>
              <a:rPr lang="en-US" sz="2400" b="1" dirty="0">
                <a:solidFill>
                  <a:srgbClr val="0432FF"/>
                </a:solidFill>
                <a:latin typeface="Arial" panose="020B0604020202020204" pitchFamily="34" charset="0"/>
                <a:cs typeface="Arial" panose="020B0604020202020204" pitchFamily="34" charset="0"/>
              </a:rPr>
              <a:t>Jesus is the Source of truth – He can be trusted.</a:t>
            </a:r>
          </a:p>
        </p:txBody>
      </p:sp>
    </p:spTree>
    <p:extLst>
      <p:ext uri="{BB962C8B-B14F-4D97-AF65-F5344CB8AC3E}">
        <p14:creationId xmlns:p14="http://schemas.microsoft.com/office/powerpoint/2010/main" val="318762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dissolv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ssolv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8">
                                            <p:txEl>
                                              <p:pRg st="0" end="0"/>
                                            </p:txEl>
                                          </p:spTgt>
                                        </p:tgtEl>
                                        <p:attrNameLst>
                                          <p:attrName>style.visibility</p:attrName>
                                        </p:attrNameLst>
                                      </p:cBhvr>
                                      <p:to>
                                        <p:strVal val="visible"/>
                                      </p:to>
                                    </p:set>
                                    <p:animEffect transition="in" filter="dissolve">
                                      <p:cBhvr>
                                        <p:cTn id="42"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07"/>
            <a:ext cx="2790854" cy="1597891"/>
          </a:xfrm>
          <a:prstGeom prst="rect">
            <a:avLst/>
          </a:prstGeom>
        </p:spPr>
      </p:pic>
      <p:sp>
        <p:nvSpPr>
          <p:cNvPr id="4" name="Rectangle 3"/>
          <p:cNvSpPr/>
          <p:nvPr/>
        </p:nvSpPr>
        <p:spPr>
          <a:xfrm>
            <a:off x="688699" y="34634"/>
            <a:ext cx="1585626" cy="523220"/>
          </a:xfrm>
          <a:prstGeom prst="rect">
            <a:avLst/>
          </a:prstGeom>
          <a:noFill/>
        </p:spPr>
        <p:txBody>
          <a:bodyPr wrap="none" lIns="91440" tIns="45720" rIns="91440" bIns="45720">
            <a:spAutoFit/>
          </a:bodyPr>
          <a:lstStyle/>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a:t>
            </a:r>
          </a:p>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BELIEF</a:t>
            </a:r>
          </a:p>
        </p:txBody>
      </p:sp>
      <p:sp>
        <p:nvSpPr>
          <p:cNvPr id="6" name="TextBox 5"/>
          <p:cNvSpPr txBox="1"/>
          <p:nvPr/>
        </p:nvSpPr>
        <p:spPr>
          <a:xfrm>
            <a:off x="1254931" y="489877"/>
            <a:ext cx="459293"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TO</a:t>
            </a:r>
          </a:p>
        </p:txBody>
      </p:sp>
      <p:sp>
        <p:nvSpPr>
          <p:cNvPr id="7" name="TextBox 6"/>
          <p:cNvSpPr txBox="1"/>
          <p:nvPr/>
        </p:nvSpPr>
        <p:spPr>
          <a:xfrm>
            <a:off x="678202" y="711777"/>
            <a:ext cx="1612749"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CONVICTIONS</a:t>
            </a:r>
          </a:p>
        </p:txBody>
      </p:sp>
      <p:sp>
        <p:nvSpPr>
          <p:cNvPr id="8" name="TextBox 7">
            <a:extLst>
              <a:ext uri="{FF2B5EF4-FFF2-40B4-BE49-F238E27FC236}">
                <a16:creationId xmlns:a16="http://schemas.microsoft.com/office/drawing/2014/main" id="{B97380A9-7C2F-D64A-A607-F694792F1527}"/>
              </a:ext>
            </a:extLst>
          </p:cNvPr>
          <p:cNvSpPr txBox="1"/>
          <p:nvPr/>
        </p:nvSpPr>
        <p:spPr>
          <a:xfrm>
            <a:off x="1171500" y="2719899"/>
            <a:ext cx="8446543" cy="461665"/>
          </a:xfrm>
          <a:prstGeom prst="rect">
            <a:avLst/>
          </a:prstGeom>
          <a:noFill/>
        </p:spPr>
        <p:txBody>
          <a:bodyPr wrap="none" rtlCol="0">
            <a:spAutoFit/>
          </a:bodyPr>
          <a:lstStyle/>
          <a:p>
            <a:r>
              <a:rPr lang="en-US" sz="2400" b="1" dirty="0">
                <a:solidFill>
                  <a:srgbClr val="FF0000"/>
                </a:solidFill>
                <a:latin typeface="Arial" panose="020B0604020202020204" pitchFamily="34" charset="0"/>
                <a:cs typeface="Arial" panose="020B0604020202020204" pitchFamily="34" charset="0"/>
              </a:rPr>
              <a:t>John 18:37 </a:t>
            </a:r>
            <a:r>
              <a:rPr lang="en-US" sz="2400" dirty="0">
                <a:latin typeface="Arial" panose="020B0604020202020204" pitchFamily="34" charset="0"/>
                <a:cs typeface="Arial" panose="020B0604020202020204" pitchFamily="34" charset="0"/>
              </a:rPr>
              <a:t>– “Everyone who is of the truth hears My voice.”</a:t>
            </a:r>
            <a:endParaRPr lang="en-US" sz="2400" b="1" dirty="0">
              <a:solidFill>
                <a:srgbClr val="FF00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6BB5998-00C7-4E49-ADD6-D7F2BFE1CEF8}"/>
              </a:ext>
            </a:extLst>
          </p:cNvPr>
          <p:cNvSpPr txBox="1"/>
          <p:nvPr/>
        </p:nvSpPr>
        <p:spPr>
          <a:xfrm>
            <a:off x="1100140" y="3817634"/>
            <a:ext cx="10690747" cy="461665"/>
          </a:xfrm>
          <a:prstGeom prst="rect">
            <a:avLst/>
          </a:prstGeom>
          <a:noFill/>
        </p:spPr>
        <p:txBody>
          <a:bodyPr wrap="none" rtlCol="0">
            <a:spAutoFit/>
          </a:bodyPr>
          <a:lstStyle/>
          <a:p>
            <a:r>
              <a:rPr lang="en-US" sz="2400" b="1" dirty="0">
                <a:solidFill>
                  <a:srgbClr val="FF0000"/>
                </a:solidFill>
                <a:latin typeface="Arial" panose="020B0604020202020204" pitchFamily="34" charset="0"/>
                <a:cs typeface="Arial" panose="020B0604020202020204" pitchFamily="34" charset="0"/>
              </a:rPr>
              <a:t>Romans 1:18 </a:t>
            </a:r>
            <a:r>
              <a:rPr lang="en-US" sz="2400" dirty="0">
                <a:latin typeface="Arial" panose="020B0604020202020204" pitchFamily="34" charset="0"/>
                <a:cs typeface="Arial" panose="020B0604020202020204" pitchFamily="34" charset="0"/>
              </a:rPr>
              <a:t>- ”the wrath of God is coming on those who suppress the truth”</a:t>
            </a:r>
          </a:p>
        </p:txBody>
      </p:sp>
      <p:sp>
        <p:nvSpPr>
          <p:cNvPr id="10" name="TextBox 9">
            <a:extLst>
              <a:ext uri="{FF2B5EF4-FFF2-40B4-BE49-F238E27FC236}">
                <a16:creationId xmlns:a16="http://schemas.microsoft.com/office/drawing/2014/main" id="{D5DBD656-82D9-4042-974E-4A848607BD06}"/>
              </a:ext>
            </a:extLst>
          </p:cNvPr>
          <p:cNvSpPr txBox="1"/>
          <p:nvPr/>
        </p:nvSpPr>
        <p:spPr>
          <a:xfrm>
            <a:off x="1100140" y="4889080"/>
            <a:ext cx="8590813" cy="461665"/>
          </a:xfrm>
          <a:prstGeom prst="rect">
            <a:avLst/>
          </a:prstGeom>
          <a:noFill/>
        </p:spPr>
        <p:txBody>
          <a:bodyPr wrap="none" rtlCol="0">
            <a:spAutoFit/>
          </a:bodyPr>
          <a:lstStyle/>
          <a:p>
            <a:r>
              <a:rPr lang="en-US" sz="2400" b="1" dirty="0">
                <a:solidFill>
                  <a:srgbClr val="FF0000"/>
                </a:solidFill>
                <a:latin typeface="Arial" panose="020B0604020202020204" pitchFamily="34" charset="0"/>
                <a:cs typeface="Arial" panose="020B0604020202020204" pitchFamily="34" charset="0"/>
              </a:rPr>
              <a:t>Romans 1:25 </a:t>
            </a:r>
            <a:r>
              <a:rPr lang="en-US" sz="2400" dirty="0">
                <a:latin typeface="Arial" panose="020B0604020202020204" pitchFamily="34" charset="0"/>
                <a:cs typeface="Arial" panose="020B0604020202020204" pitchFamily="34" charset="0"/>
              </a:rPr>
              <a:t>– men “exchanged the truth of God for the lie,” </a:t>
            </a:r>
          </a:p>
        </p:txBody>
      </p:sp>
      <p:sp>
        <p:nvSpPr>
          <p:cNvPr id="11" name="TextBox 10">
            <a:extLst>
              <a:ext uri="{FF2B5EF4-FFF2-40B4-BE49-F238E27FC236}">
                <a16:creationId xmlns:a16="http://schemas.microsoft.com/office/drawing/2014/main" id="{796A3462-4C43-BE4F-B112-C88AA851FD56}"/>
              </a:ext>
            </a:extLst>
          </p:cNvPr>
          <p:cNvSpPr txBox="1"/>
          <p:nvPr/>
        </p:nvSpPr>
        <p:spPr>
          <a:xfrm>
            <a:off x="1100140" y="5831183"/>
            <a:ext cx="9549409" cy="461665"/>
          </a:xfrm>
          <a:prstGeom prst="rect">
            <a:avLst/>
          </a:prstGeom>
          <a:noFill/>
        </p:spPr>
        <p:txBody>
          <a:bodyPr wrap="none" rtlCol="0">
            <a:spAutoFit/>
          </a:bodyPr>
          <a:lstStyle/>
          <a:p>
            <a:r>
              <a:rPr lang="en-US" sz="2400" b="1" dirty="0">
                <a:solidFill>
                  <a:srgbClr val="FF0000"/>
                </a:solidFill>
                <a:latin typeface="Arial" panose="020B0604020202020204" pitchFamily="34" charset="0"/>
                <a:cs typeface="Arial" panose="020B0604020202020204" pitchFamily="34" charset="0"/>
              </a:rPr>
              <a:t>I John 1:8 </a:t>
            </a:r>
            <a:r>
              <a:rPr lang="en-US" sz="2400" dirty="0">
                <a:latin typeface="Arial" panose="020B0604020202020204" pitchFamily="34" charset="0"/>
                <a:cs typeface="Arial" panose="020B0604020202020204" pitchFamily="34" charset="0"/>
              </a:rPr>
              <a:t>– “If we say that we have no sin, . . . the truth is not in us.”</a:t>
            </a:r>
          </a:p>
        </p:txBody>
      </p:sp>
      <p:sp>
        <p:nvSpPr>
          <p:cNvPr id="14" name="TextBox 13">
            <a:extLst>
              <a:ext uri="{FF2B5EF4-FFF2-40B4-BE49-F238E27FC236}">
                <a16:creationId xmlns:a16="http://schemas.microsoft.com/office/drawing/2014/main" id="{6F78FB44-F811-2E48-B39C-24B0DA60653A}"/>
              </a:ext>
            </a:extLst>
          </p:cNvPr>
          <p:cNvSpPr txBox="1"/>
          <p:nvPr/>
        </p:nvSpPr>
        <p:spPr>
          <a:xfrm>
            <a:off x="3178862" y="336560"/>
            <a:ext cx="8672182" cy="461665"/>
          </a:xfrm>
          <a:prstGeom prst="rect">
            <a:avLst/>
          </a:prstGeom>
          <a:noFill/>
        </p:spPr>
        <p:txBody>
          <a:bodyPr wrap="none" rtlCol="0">
            <a:spAutoFit/>
          </a:bodyPr>
          <a:lstStyle/>
          <a:p>
            <a:r>
              <a:rPr lang="en-US" sz="2400" b="1" dirty="0">
                <a:solidFill>
                  <a:srgbClr val="FF0000"/>
                </a:solidFill>
                <a:latin typeface="Arial" panose="020B0604020202020204" pitchFamily="34" charset="0"/>
                <a:cs typeface="Arial" panose="020B0604020202020204" pitchFamily="34" charset="0"/>
              </a:rPr>
              <a:t>John 17:17</a:t>
            </a:r>
            <a:r>
              <a:rPr lang="en-US" sz="2400" dirty="0">
                <a:latin typeface="Arial" panose="020B0604020202020204" pitchFamily="34" charset="0"/>
                <a:cs typeface="Arial" panose="020B0604020202020204" pitchFamily="34" charset="0"/>
              </a:rPr>
              <a:t> – “Sanctify them by Your truth. Your word is truth.” </a:t>
            </a:r>
          </a:p>
        </p:txBody>
      </p:sp>
      <p:sp>
        <p:nvSpPr>
          <p:cNvPr id="15" name="TextBox 14">
            <a:extLst>
              <a:ext uri="{FF2B5EF4-FFF2-40B4-BE49-F238E27FC236}">
                <a16:creationId xmlns:a16="http://schemas.microsoft.com/office/drawing/2014/main" id="{695CE785-F52A-D84E-9767-9678479842B0}"/>
              </a:ext>
            </a:extLst>
          </p:cNvPr>
          <p:cNvSpPr txBox="1"/>
          <p:nvPr/>
        </p:nvSpPr>
        <p:spPr>
          <a:xfrm>
            <a:off x="3178862" y="1558623"/>
            <a:ext cx="8810425" cy="461665"/>
          </a:xfrm>
          <a:prstGeom prst="rect">
            <a:avLst/>
          </a:prstGeom>
          <a:noFill/>
        </p:spPr>
        <p:txBody>
          <a:bodyPr wrap="none" rtlCol="0">
            <a:spAutoFit/>
          </a:bodyPr>
          <a:lstStyle/>
          <a:p>
            <a:r>
              <a:rPr lang="en-US" sz="2400" b="1" dirty="0">
                <a:solidFill>
                  <a:srgbClr val="FF0000"/>
                </a:solidFill>
                <a:latin typeface="Arial" panose="020B0604020202020204" pitchFamily="34" charset="0"/>
                <a:cs typeface="Arial" panose="020B0604020202020204" pitchFamily="34" charset="0"/>
              </a:rPr>
              <a:t>John 14:6 </a:t>
            </a:r>
            <a:r>
              <a:rPr lang="en-US" sz="2400" dirty="0">
                <a:latin typeface="Arial" panose="020B0604020202020204" pitchFamily="34" charset="0"/>
                <a:cs typeface="Arial" panose="020B0604020202020204" pitchFamily="34" charset="0"/>
              </a:rPr>
              <a:t>– “No one comes to the Father except through Me.”  </a:t>
            </a:r>
          </a:p>
        </p:txBody>
      </p:sp>
      <p:sp>
        <p:nvSpPr>
          <p:cNvPr id="16" name="TextBox 15">
            <a:extLst>
              <a:ext uri="{FF2B5EF4-FFF2-40B4-BE49-F238E27FC236}">
                <a16:creationId xmlns:a16="http://schemas.microsoft.com/office/drawing/2014/main" id="{14288FBD-88DC-FC4C-93C9-C016A44705DD}"/>
              </a:ext>
            </a:extLst>
          </p:cNvPr>
          <p:cNvSpPr txBox="1"/>
          <p:nvPr/>
        </p:nvSpPr>
        <p:spPr>
          <a:xfrm>
            <a:off x="3528516" y="843665"/>
            <a:ext cx="7399590" cy="461665"/>
          </a:xfrm>
          <a:prstGeom prst="rect">
            <a:avLst/>
          </a:prstGeom>
          <a:noFill/>
        </p:spPr>
        <p:txBody>
          <a:bodyPr wrap="none" rtlCol="0">
            <a:spAutoFit/>
          </a:bodyPr>
          <a:lstStyle/>
          <a:p>
            <a:r>
              <a:rPr lang="en-US" sz="2400" b="1" dirty="0">
                <a:solidFill>
                  <a:srgbClr val="0432FF"/>
                </a:solidFill>
                <a:latin typeface="Arial" panose="020B0604020202020204" pitchFamily="34" charset="0"/>
                <a:cs typeface="Arial" panose="020B0604020202020204" pitchFamily="34" charset="0"/>
              </a:rPr>
              <a:t>God’s word is truth that sanctifies men from lies.</a:t>
            </a:r>
          </a:p>
        </p:txBody>
      </p:sp>
      <p:sp>
        <p:nvSpPr>
          <p:cNvPr id="17" name="TextBox 16">
            <a:extLst>
              <a:ext uri="{FF2B5EF4-FFF2-40B4-BE49-F238E27FC236}">
                <a16:creationId xmlns:a16="http://schemas.microsoft.com/office/drawing/2014/main" id="{357C86CD-567D-D247-AEB1-223E6EDDF945}"/>
              </a:ext>
            </a:extLst>
          </p:cNvPr>
          <p:cNvSpPr txBox="1"/>
          <p:nvPr/>
        </p:nvSpPr>
        <p:spPr>
          <a:xfrm>
            <a:off x="3528516" y="2047134"/>
            <a:ext cx="5791778" cy="461665"/>
          </a:xfrm>
          <a:prstGeom prst="rect">
            <a:avLst/>
          </a:prstGeom>
          <a:noFill/>
        </p:spPr>
        <p:txBody>
          <a:bodyPr wrap="none" rtlCol="0">
            <a:spAutoFit/>
          </a:bodyPr>
          <a:lstStyle/>
          <a:p>
            <a:r>
              <a:rPr lang="en-US" sz="2400" b="1" dirty="0">
                <a:solidFill>
                  <a:srgbClr val="0432FF"/>
                </a:solidFill>
                <a:latin typeface="Arial" panose="020B0604020202020204" pitchFamily="34" charset="0"/>
                <a:cs typeface="Arial" panose="020B0604020202020204" pitchFamily="34" charset="0"/>
              </a:rPr>
              <a:t>Jesus is the ONLY way to access God.</a:t>
            </a:r>
          </a:p>
        </p:txBody>
      </p:sp>
      <p:sp>
        <p:nvSpPr>
          <p:cNvPr id="18" name="TextBox 17">
            <a:extLst>
              <a:ext uri="{FF2B5EF4-FFF2-40B4-BE49-F238E27FC236}">
                <a16:creationId xmlns:a16="http://schemas.microsoft.com/office/drawing/2014/main" id="{1044FA32-DDFE-A947-8DFE-8E43A408378F}"/>
              </a:ext>
            </a:extLst>
          </p:cNvPr>
          <p:cNvSpPr txBox="1"/>
          <p:nvPr/>
        </p:nvSpPr>
        <p:spPr>
          <a:xfrm>
            <a:off x="1792296" y="3156901"/>
            <a:ext cx="10055766" cy="461665"/>
          </a:xfrm>
          <a:prstGeom prst="rect">
            <a:avLst/>
          </a:prstGeom>
          <a:noFill/>
        </p:spPr>
        <p:txBody>
          <a:bodyPr wrap="none" rtlCol="0">
            <a:spAutoFit/>
          </a:bodyPr>
          <a:lstStyle/>
          <a:p>
            <a:r>
              <a:rPr lang="en-US" sz="2400" b="1" dirty="0">
                <a:solidFill>
                  <a:srgbClr val="0432FF"/>
                </a:solidFill>
                <a:latin typeface="Arial" panose="020B0604020202020204" pitchFamily="34" charset="0"/>
                <a:cs typeface="Arial" panose="020B0604020202020204" pitchFamily="34" charset="0"/>
              </a:rPr>
              <a:t>Acceptance of Jesus and His teachings reveals one’s love for truth.</a:t>
            </a:r>
          </a:p>
        </p:txBody>
      </p:sp>
      <p:sp>
        <p:nvSpPr>
          <p:cNvPr id="19" name="TextBox 18">
            <a:extLst>
              <a:ext uri="{FF2B5EF4-FFF2-40B4-BE49-F238E27FC236}">
                <a16:creationId xmlns:a16="http://schemas.microsoft.com/office/drawing/2014/main" id="{5EBD860B-BBD5-9D44-9D39-2CCF90320C1A}"/>
              </a:ext>
            </a:extLst>
          </p:cNvPr>
          <p:cNvSpPr txBox="1"/>
          <p:nvPr/>
        </p:nvSpPr>
        <p:spPr>
          <a:xfrm>
            <a:off x="1774479" y="4303724"/>
            <a:ext cx="6594882" cy="461665"/>
          </a:xfrm>
          <a:prstGeom prst="rect">
            <a:avLst/>
          </a:prstGeom>
          <a:noFill/>
        </p:spPr>
        <p:txBody>
          <a:bodyPr wrap="none" rtlCol="0">
            <a:spAutoFit/>
          </a:bodyPr>
          <a:lstStyle/>
          <a:p>
            <a:r>
              <a:rPr lang="en-US" sz="2400" b="1" dirty="0">
                <a:solidFill>
                  <a:srgbClr val="0432FF"/>
                </a:solidFill>
                <a:latin typeface="Arial" panose="020B0604020202020204" pitchFamily="34" charset="0"/>
                <a:cs typeface="Arial" panose="020B0604020202020204" pitchFamily="34" charset="0"/>
              </a:rPr>
              <a:t>Suppression of truth results in God’s wrath.</a:t>
            </a:r>
          </a:p>
        </p:txBody>
      </p:sp>
      <p:sp>
        <p:nvSpPr>
          <p:cNvPr id="20" name="TextBox 19">
            <a:extLst>
              <a:ext uri="{FF2B5EF4-FFF2-40B4-BE49-F238E27FC236}">
                <a16:creationId xmlns:a16="http://schemas.microsoft.com/office/drawing/2014/main" id="{67AEEDE2-3BEA-5F4C-A655-09BF94D5D703}"/>
              </a:ext>
            </a:extLst>
          </p:cNvPr>
          <p:cNvSpPr txBox="1"/>
          <p:nvPr/>
        </p:nvSpPr>
        <p:spPr>
          <a:xfrm>
            <a:off x="1774479" y="5319814"/>
            <a:ext cx="9542997" cy="461665"/>
          </a:xfrm>
          <a:prstGeom prst="rect">
            <a:avLst/>
          </a:prstGeom>
          <a:noFill/>
        </p:spPr>
        <p:txBody>
          <a:bodyPr wrap="none" rtlCol="0">
            <a:spAutoFit/>
          </a:bodyPr>
          <a:lstStyle/>
          <a:p>
            <a:r>
              <a:rPr lang="en-US" sz="2400" b="1" dirty="0">
                <a:solidFill>
                  <a:srgbClr val="0432FF"/>
                </a:solidFill>
                <a:latin typeface="Arial" panose="020B0604020202020204" pitchFamily="34" charset="0"/>
                <a:cs typeface="Arial" panose="020B0604020202020204" pitchFamily="34" charset="0"/>
              </a:rPr>
              <a:t>The world perverts truth about God and His  right to be obeyed.</a:t>
            </a:r>
          </a:p>
        </p:txBody>
      </p:sp>
      <p:sp>
        <p:nvSpPr>
          <p:cNvPr id="23" name="TextBox 22">
            <a:extLst>
              <a:ext uri="{FF2B5EF4-FFF2-40B4-BE49-F238E27FC236}">
                <a16:creationId xmlns:a16="http://schemas.microsoft.com/office/drawing/2014/main" id="{A6E763D1-5532-2B46-9000-9A88643C7855}"/>
              </a:ext>
            </a:extLst>
          </p:cNvPr>
          <p:cNvSpPr txBox="1"/>
          <p:nvPr/>
        </p:nvSpPr>
        <p:spPr>
          <a:xfrm>
            <a:off x="1792296" y="6253502"/>
            <a:ext cx="6558847" cy="461665"/>
          </a:xfrm>
          <a:prstGeom prst="rect">
            <a:avLst/>
          </a:prstGeom>
          <a:noFill/>
        </p:spPr>
        <p:txBody>
          <a:bodyPr wrap="none" rtlCol="0">
            <a:spAutoFit/>
          </a:bodyPr>
          <a:lstStyle/>
          <a:p>
            <a:r>
              <a:rPr lang="en-US" sz="2400" b="1" dirty="0">
                <a:solidFill>
                  <a:srgbClr val="0432FF"/>
                </a:solidFill>
                <a:latin typeface="Arial" panose="020B0604020202020204" pitchFamily="34" charset="0"/>
                <a:cs typeface="Arial" panose="020B0604020202020204" pitchFamily="34" charset="0"/>
              </a:rPr>
              <a:t>Sin is real and the reason we need a Savior.</a:t>
            </a:r>
          </a:p>
        </p:txBody>
      </p:sp>
    </p:spTree>
    <p:extLst>
      <p:ext uri="{BB962C8B-B14F-4D97-AF65-F5344CB8AC3E}">
        <p14:creationId xmlns:p14="http://schemas.microsoft.com/office/powerpoint/2010/main" val="45118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dissolv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dissolve">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dissolve">
                                      <p:cBhvr>
                                        <p:cTn id="27" dur="500"/>
                                        <p:tgtEl>
                                          <p:spTgt spid="1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dissolve">
                                      <p:cBhvr>
                                        <p:cTn id="37" dur="500"/>
                                        <p:tgtEl>
                                          <p:spTgt spid="1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0">
                                            <p:txEl>
                                              <p:pRg st="0" end="0"/>
                                            </p:txEl>
                                          </p:spTgt>
                                        </p:tgtEl>
                                        <p:attrNameLst>
                                          <p:attrName>style.visibility</p:attrName>
                                        </p:attrNameLst>
                                      </p:cBhvr>
                                      <p:to>
                                        <p:strVal val="visible"/>
                                      </p:to>
                                    </p:set>
                                    <p:animEffect transition="in" filter="dissolve">
                                      <p:cBhvr>
                                        <p:cTn id="47" dur="500"/>
                                        <p:tgtEl>
                                          <p:spTgt spid="2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dissolv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23">
                                            <p:txEl>
                                              <p:pRg st="0" end="0"/>
                                            </p:txEl>
                                          </p:spTgt>
                                        </p:tgtEl>
                                        <p:attrNameLst>
                                          <p:attrName>style.visibility</p:attrName>
                                        </p:attrNameLst>
                                      </p:cBhvr>
                                      <p:to>
                                        <p:strVal val="visible"/>
                                      </p:to>
                                    </p:set>
                                    <p:animEffect transition="in" filter="dissolve">
                                      <p:cBhvr>
                                        <p:cTn id="57"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07"/>
            <a:ext cx="2790854" cy="1597891"/>
          </a:xfrm>
          <a:prstGeom prst="rect">
            <a:avLst/>
          </a:prstGeom>
        </p:spPr>
      </p:pic>
      <p:sp>
        <p:nvSpPr>
          <p:cNvPr id="4" name="Rectangle 3"/>
          <p:cNvSpPr/>
          <p:nvPr/>
        </p:nvSpPr>
        <p:spPr>
          <a:xfrm>
            <a:off x="688699" y="34634"/>
            <a:ext cx="1585626" cy="523220"/>
          </a:xfrm>
          <a:prstGeom prst="rect">
            <a:avLst/>
          </a:prstGeom>
          <a:noFill/>
        </p:spPr>
        <p:txBody>
          <a:bodyPr wrap="none" lIns="91440" tIns="45720" rIns="91440" bIns="45720">
            <a:spAutoFit/>
          </a:bodyPr>
          <a:lstStyle/>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a:t>
            </a:r>
          </a:p>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BELIEF</a:t>
            </a:r>
          </a:p>
        </p:txBody>
      </p:sp>
      <p:sp>
        <p:nvSpPr>
          <p:cNvPr id="6" name="TextBox 5"/>
          <p:cNvSpPr txBox="1"/>
          <p:nvPr/>
        </p:nvSpPr>
        <p:spPr>
          <a:xfrm>
            <a:off x="1254931" y="489877"/>
            <a:ext cx="459293"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TO</a:t>
            </a:r>
          </a:p>
        </p:txBody>
      </p:sp>
      <p:sp>
        <p:nvSpPr>
          <p:cNvPr id="7" name="TextBox 6"/>
          <p:cNvSpPr txBox="1"/>
          <p:nvPr/>
        </p:nvSpPr>
        <p:spPr>
          <a:xfrm>
            <a:off x="678202" y="711777"/>
            <a:ext cx="1612749"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CONVICTIONS</a:t>
            </a:r>
          </a:p>
        </p:txBody>
      </p:sp>
      <p:sp>
        <p:nvSpPr>
          <p:cNvPr id="8" name="TextBox 7">
            <a:extLst>
              <a:ext uri="{FF2B5EF4-FFF2-40B4-BE49-F238E27FC236}">
                <a16:creationId xmlns:a16="http://schemas.microsoft.com/office/drawing/2014/main" id="{49555645-BA6E-354F-88CF-064CFEBD1286}"/>
              </a:ext>
            </a:extLst>
          </p:cNvPr>
          <p:cNvSpPr txBox="1"/>
          <p:nvPr/>
        </p:nvSpPr>
        <p:spPr>
          <a:xfrm>
            <a:off x="3168266" y="604055"/>
            <a:ext cx="8466271" cy="523220"/>
          </a:xfrm>
          <a:prstGeom prst="rect">
            <a:avLst/>
          </a:prstGeom>
          <a:noFill/>
        </p:spPr>
        <p:txBody>
          <a:bodyPr wrap="square" rtlCol="0">
            <a:spAutoFit/>
          </a:bodyPr>
          <a:lstStyle/>
          <a:p>
            <a:pPr algn="just"/>
            <a:r>
              <a:rPr lang="en-US" sz="2800" b="1" dirty="0">
                <a:latin typeface="Arial" panose="020B0604020202020204" pitchFamily="34" charset="0"/>
                <a:cs typeface="Arial" panose="020B0604020202020204" pitchFamily="34" charset="0"/>
              </a:rPr>
              <a:t>Developing Convictions About What We Believe</a:t>
            </a:r>
          </a:p>
        </p:txBody>
      </p:sp>
      <p:sp>
        <p:nvSpPr>
          <p:cNvPr id="9" name="TextBox 8">
            <a:extLst>
              <a:ext uri="{FF2B5EF4-FFF2-40B4-BE49-F238E27FC236}">
                <a16:creationId xmlns:a16="http://schemas.microsoft.com/office/drawing/2014/main" id="{E76CC8B9-C12F-FC4F-BCE7-FAF263C09CF2}"/>
              </a:ext>
            </a:extLst>
          </p:cNvPr>
          <p:cNvSpPr txBox="1"/>
          <p:nvPr/>
        </p:nvSpPr>
        <p:spPr>
          <a:xfrm>
            <a:off x="2927633" y="1461086"/>
            <a:ext cx="7907635" cy="1200329"/>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To have convictions is to be thoroughly convinced that something is true – “the state of being convinced or error, or compelled to admit the truth.” </a:t>
            </a:r>
            <a:r>
              <a:rPr lang="en-US" sz="2000" dirty="0">
                <a:latin typeface="Arial" panose="020B0604020202020204" pitchFamily="34" charset="0"/>
                <a:cs typeface="Arial" panose="020B0604020202020204" pitchFamily="34" charset="0"/>
              </a:rPr>
              <a:t>[Merriam Webster]</a:t>
            </a:r>
          </a:p>
        </p:txBody>
      </p:sp>
      <p:sp>
        <p:nvSpPr>
          <p:cNvPr id="10" name="TextBox 9">
            <a:extLst>
              <a:ext uri="{FF2B5EF4-FFF2-40B4-BE49-F238E27FC236}">
                <a16:creationId xmlns:a16="http://schemas.microsoft.com/office/drawing/2014/main" id="{D3F1A22E-3B5E-2349-A140-C5DE8FAD8B12}"/>
              </a:ext>
            </a:extLst>
          </p:cNvPr>
          <p:cNvSpPr txBox="1"/>
          <p:nvPr/>
        </p:nvSpPr>
        <p:spPr>
          <a:xfrm>
            <a:off x="3298632" y="2995227"/>
            <a:ext cx="7165638" cy="830997"/>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A conviction goes beyond having a personal preference about something.</a:t>
            </a:r>
          </a:p>
        </p:txBody>
      </p:sp>
      <p:sp>
        <p:nvSpPr>
          <p:cNvPr id="11" name="TextBox 10">
            <a:extLst>
              <a:ext uri="{FF2B5EF4-FFF2-40B4-BE49-F238E27FC236}">
                <a16:creationId xmlns:a16="http://schemas.microsoft.com/office/drawing/2014/main" id="{1F43753B-26D6-6C46-A378-6BF91D53E1F4}"/>
              </a:ext>
            </a:extLst>
          </p:cNvPr>
          <p:cNvSpPr txBox="1"/>
          <p:nvPr/>
        </p:nvSpPr>
        <p:spPr>
          <a:xfrm>
            <a:off x="3298632" y="4160036"/>
            <a:ext cx="7165638" cy="1569660"/>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Having convictions is being so thoroughly convinced that something is absolutely true that you take a stand for it regardless of the consequences.</a:t>
            </a:r>
          </a:p>
        </p:txBody>
      </p:sp>
    </p:spTree>
    <p:extLst>
      <p:ext uri="{BB962C8B-B14F-4D97-AF65-F5344CB8AC3E}">
        <p14:creationId xmlns:p14="http://schemas.microsoft.com/office/powerpoint/2010/main" val="1909704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0B35F0-9B96-4C45-A24F-55C481F9AC1D}"/>
              </a:ext>
            </a:extLst>
          </p:cNvPr>
          <p:cNvSpPr txBox="1"/>
          <p:nvPr/>
        </p:nvSpPr>
        <p:spPr>
          <a:xfrm>
            <a:off x="593507" y="281987"/>
            <a:ext cx="7907635" cy="461665"/>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That’s the kind of belief Daniel had.  </a:t>
            </a:r>
            <a:r>
              <a:rPr lang="en-US" sz="2400" b="1" dirty="0">
                <a:solidFill>
                  <a:srgbClr val="FF0000"/>
                </a:solidFill>
                <a:latin typeface="Arial" panose="020B0604020202020204" pitchFamily="34" charset="0"/>
                <a:cs typeface="Arial" panose="020B0604020202020204" pitchFamily="34" charset="0"/>
              </a:rPr>
              <a:t>Daniel 6:10, 16</a:t>
            </a:r>
            <a:endParaRPr lang="en-US" sz="2000" b="1" dirty="0">
              <a:solidFill>
                <a:srgbClr val="FF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11C1C84-17DE-D24D-B39E-BB181A8A733D}"/>
              </a:ext>
            </a:extLst>
          </p:cNvPr>
          <p:cNvSpPr txBox="1"/>
          <p:nvPr/>
        </p:nvSpPr>
        <p:spPr>
          <a:xfrm>
            <a:off x="2045317" y="747207"/>
            <a:ext cx="7907635" cy="1200329"/>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He stood strong in a culture that was antagonistic toward God, and refused to compromise his beliefs and practices even though it meant facing a den of lions. </a:t>
            </a:r>
            <a:endParaRPr lang="en-US" sz="2000" b="1" dirty="0">
              <a:solidFill>
                <a:srgbClr val="FF00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678D0D3-4146-D146-8CBD-22A255B406F0}"/>
              </a:ext>
            </a:extLst>
          </p:cNvPr>
          <p:cNvSpPr txBox="1"/>
          <p:nvPr/>
        </p:nvSpPr>
        <p:spPr>
          <a:xfrm>
            <a:off x="593507" y="2251143"/>
            <a:ext cx="8839251" cy="830997"/>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That’s the kind of belief displayed by his three Hebrew friends (Shadrach, Meshach, Abednego).  </a:t>
            </a:r>
            <a:r>
              <a:rPr lang="en-US" sz="2400" b="1" dirty="0">
                <a:solidFill>
                  <a:srgbClr val="FF0000"/>
                </a:solidFill>
                <a:latin typeface="Arial" panose="020B0604020202020204" pitchFamily="34" charset="0"/>
                <a:cs typeface="Arial" panose="020B0604020202020204" pitchFamily="34" charset="0"/>
              </a:rPr>
              <a:t>Daniel 3</a:t>
            </a:r>
            <a:endParaRPr lang="en-US" sz="2000" b="1" dirty="0">
              <a:solidFill>
                <a:srgbClr val="FF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53507DD-0F02-F64E-A346-C03DBFB0300C}"/>
              </a:ext>
            </a:extLst>
          </p:cNvPr>
          <p:cNvSpPr txBox="1"/>
          <p:nvPr/>
        </p:nvSpPr>
        <p:spPr>
          <a:xfrm>
            <a:off x="2045317" y="3101372"/>
            <a:ext cx="7907635" cy="830997"/>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They were cast into the fiery furnace for what they believed, trusting in God’s deliverance.</a:t>
            </a:r>
            <a:endParaRPr lang="en-US" sz="2000" b="1" dirty="0">
              <a:solidFill>
                <a:srgbClr val="FF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AEBF250-D9FD-9B42-B960-22AEFC6547D2}"/>
              </a:ext>
            </a:extLst>
          </p:cNvPr>
          <p:cNvSpPr txBox="1"/>
          <p:nvPr/>
        </p:nvSpPr>
        <p:spPr>
          <a:xfrm>
            <a:off x="593507" y="4235976"/>
            <a:ext cx="9359445" cy="1200329"/>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That’s the kind of belief Paul had, being beaten, stoned imprisoned, and eventually beheaded for his faith in Christ. But what did he say? </a:t>
            </a:r>
            <a:r>
              <a:rPr lang="en-US" sz="2400" b="1" dirty="0">
                <a:solidFill>
                  <a:srgbClr val="FF0000"/>
                </a:solidFill>
                <a:latin typeface="Arial" panose="020B0604020202020204" pitchFamily="34" charset="0"/>
                <a:cs typeface="Arial" panose="020B0604020202020204" pitchFamily="34" charset="0"/>
              </a:rPr>
              <a:t>2 Timothy 1:12</a:t>
            </a:r>
            <a:endParaRPr lang="en-US" sz="2000" b="1" dirty="0">
              <a:solidFill>
                <a:srgbClr val="FF0000"/>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3FE37141-79B4-F04A-AC7A-909DB9A90A83}"/>
              </a:ext>
            </a:extLst>
          </p:cNvPr>
          <p:cNvSpPr/>
          <p:nvPr/>
        </p:nvSpPr>
        <p:spPr>
          <a:xfrm>
            <a:off x="1744579" y="5436305"/>
            <a:ext cx="9420725" cy="1200329"/>
          </a:xfrm>
          <a:prstGeom prst="rect">
            <a:avLst/>
          </a:prstGeom>
        </p:spPr>
        <p:txBody>
          <a:bodyPr wrap="square">
            <a:spAutoFit/>
          </a:bodyPr>
          <a:lstStyle/>
          <a:p>
            <a:pPr algn="just"/>
            <a:r>
              <a:rPr lang="en-US" sz="2400" b="0" i="0" u="none" strike="noStrike" dirty="0">
                <a:solidFill>
                  <a:srgbClr val="000000"/>
                </a:solidFill>
                <a:effectLst/>
                <a:latin typeface="Arial" panose="020B0604020202020204" pitchFamily="34" charset="0"/>
                <a:cs typeface="Arial" panose="020B0604020202020204" pitchFamily="34" charset="0"/>
              </a:rPr>
              <a:t>“For this reason I also suffer these things; nevertheless I am not ashamed, </a:t>
            </a:r>
            <a:r>
              <a:rPr lang="en-US" sz="2400" b="1" i="1" u="none" strike="noStrike" dirty="0">
                <a:solidFill>
                  <a:srgbClr val="0432FF"/>
                </a:solidFill>
                <a:effectLst/>
                <a:latin typeface="Arial" panose="020B0604020202020204" pitchFamily="34" charset="0"/>
                <a:cs typeface="Arial" panose="020B0604020202020204" pitchFamily="34" charset="0"/>
              </a:rPr>
              <a:t>for I know whom I have believed and am persuaded that He is able </a:t>
            </a:r>
            <a:r>
              <a:rPr lang="en-US" sz="2400" b="0" i="0" u="none" strike="noStrike" dirty="0">
                <a:solidFill>
                  <a:srgbClr val="000000"/>
                </a:solidFill>
                <a:effectLst/>
                <a:latin typeface="Arial" panose="020B0604020202020204" pitchFamily="34" charset="0"/>
                <a:cs typeface="Arial" panose="020B0604020202020204" pitchFamily="34" charset="0"/>
              </a:rPr>
              <a:t>to keep what I have committed to Him until that Day”</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353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07"/>
            <a:ext cx="2790854" cy="1597891"/>
          </a:xfrm>
          <a:prstGeom prst="rect">
            <a:avLst/>
          </a:prstGeom>
        </p:spPr>
      </p:pic>
      <p:sp>
        <p:nvSpPr>
          <p:cNvPr id="4" name="Rectangle 3"/>
          <p:cNvSpPr/>
          <p:nvPr/>
        </p:nvSpPr>
        <p:spPr>
          <a:xfrm>
            <a:off x="688699" y="34634"/>
            <a:ext cx="1585626" cy="523220"/>
          </a:xfrm>
          <a:prstGeom prst="rect">
            <a:avLst/>
          </a:prstGeom>
          <a:noFill/>
        </p:spPr>
        <p:txBody>
          <a:bodyPr wrap="none" lIns="91440" tIns="45720" rIns="91440" bIns="45720">
            <a:spAutoFit/>
          </a:bodyPr>
          <a:lstStyle/>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a:t>
            </a:r>
          </a:p>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BELIEF</a:t>
            </a:r>
          </a:p>
        </p:txBody>
      </p:sp>
      <p:sp>
        <p:nvSpPr>
          <p:cNvPr id="6" name="TextBox 5"/>
          <p:cNvSpPr txBox="1"/>
          <p:nvPr/>
        </p:nvSpPr>
        <p:spPr>
          <a:xfrm>
            <a:off x="1254931" y="489877"/>
            <a:ext cx="459293"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TO</a:t>
            </a:r>
          </a:p>
        </p:txBody>
      </p:sp>
      <p:sp>
        <p:nvSpPr>
          <p:cNvPr id="7" name="TextBox 6"/>
          <p:cNvSpPr txBox="1"/>
          <p:nvPr/>
        </p:nvSpPr>
        <p:spPr>
          <a:xfrm>
            <a:off x="678202" y="711777"/>
            <a:ext cx="1612749"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CONVICTIONS</a:t>
            </a:r>
          </a:p>
        </p:txBody>
      </p:sp>
      <p:sp>
        <p:nvSpPr>
          <p:cNvPr id="8" name="Rectangle 7">
            <a:extLst>
              <a:ext uri="{FF2B5EF4-FFF2-40B4-BE49-F238E27FC236}">
                <a16:creationId xmlns:a16="http://schemas.microsoft.com/office/drawing/2014/main" id="{01A7BFED-648F-814D-AC44-2AF6E1C6DE13}"/>
              </a:ext>
            </a:extLst>
          </p:cNvPr>
          <p:cNvSpPr/>
          <p:nvPr/>
        </p:nvSpPr>
        <p:spPr>
          <a:xfrm>
            <a:off x="3197753" y="425503"/>
            <a:ext cx="8436783" cy="3662541"/>
          </a:xfrm>
          <a:prstGeom prst="rect">
            <a:avLst/>
          </a:prstGeom>
        </p:spPr>
        <p:txBody>
          <a:bodyPr wrap="square">
            <a:spAutoFit/>
          </a:bodyPr>
          <a:lstStyle/>
          <a:p>
            <a:pPr algn="ctr"/>
            <a:r>
              <a:rPr lang="en-US" sz="2400" b="1" i="0" u="none" strike="noStrike" dirty="0">
                <a:solidFill>
                  <a:srgbClr val="FF0000"/>
                </a:solidFill>
                <a:effectLst/>
                <a:latin typeface="Arial" panose="020B0604020202020204" pitchFamily="34" charset="0"/>
                <a:cs typeface="Arial" panose="020B0604020202020204" pitchFamily="34" charset="0"/>
              </a:rPr>
              <a:t>1 Peter 3:13-15</a:t>
            </a:r>
            <a:r>
              <a:rPr lang="en-US" sz="2400" b="0" i="0" u="none" strike="noStrike" dirty="0">
                <a:solidFill>
                  <a:srgbClr val="000000"/>
                </a:solidFill>
                <a:effectLst/>
                <a:latin typeface="Arial" panose="020B0604020202020204" pitchFamily="34" charset="0"/>
                <a:cs typeface="Arial" panose="020B0604020202020204" pitchFamily="34" charset="0"/>
              </a:rPr>
              <a:t>   </a:t>
            </a:r>
            <a:r>
              <a:rPr lang="en-US" sz="2400" b="1" i="0" u="none" strike="noStrike" dirty="0">
                <a:solidFill>
                  <a:srgbClr val="000000"/>
                </a:solidFill>
                <a:effectLst/>
                <a:latin typeface="Arial" panose="020B0604020202020204" pitchFamily="34" charset="0"/>
                <a:cs typeface="Arial" panose="020B0604020202020204" pitchFamily="34" charset="0"/>
              </a:rPr>
              <a:t>Suffering for Right and Wrong</a:t>
            </a:r>
          </a:p>
          <a:p>
            <a:pPr algn="just"/>
            <a:endParaRPr lang="en-US" sz="2400" b="1" i="0" u="none" strike="noStrike" baseline="30000" dirty="0">
              <a:solidFill>
                <a:srgbClr val="000000"/>
              </a:solidFill>
              <a:effectLst/>
              <a:latin typeface="Arial" panose="020B0604020202020204" pitchFamily="34" charset="0"/>
              <a:cs typeface="Arial" panose="020B0604020202020204" pitchFamily="34" charset="0"/>
            </a:endParaRPr>
          </a:p>
          <a:p>
            <a:pPr algn="just"/>
            <a:r>
              <a:rPr lang="en-US" sz="2400" b="1" i="0" u="none" strike="noStrike" baseline="30000" dirty="0">
                <a:solidFill>
                  <a:srgbClr val="000000"/>
                </a:solidFill>
                <a:effectLst/>
                <a:latin typeface="Arial" panose="020B0604020202020204" pitchFamily="34" charset="0"/>
                <a:cs typeface="Arial" panose="020B0604020202020204" pitchFamily="34" charset="0"/>
              </a:rPr>
              <a:t>13 </a:t>
            </a:r>
            <a:r>
              <a:rPr lang="en-US" sz="2400" b="0" i="0" u="none" strike="noStrike" dirty="0">
                <a:solidFill>
                  <a:srgbClr val="000000"/>
                </a:solidFill>
                <a:effectLst/>
                <a:latin typeface="Arial" panose="020B0604020202020204" pitchFamily="34" charset="0"/>
                <a:cs typeface="Arial" panose="020B0604020202020204" pitchFamily="34" charset="0"/>
              </a:rPr>
              <a:t>And who </a:t>
            </a:r>
            <a:r>
              <a:rPr lang="en-US" sz="2400" b="0" i="1" u="none" strike="noStrike" dirty="0">
                <a:solidFill>
                  <a:srgbClr val="000000"/>
                </a:solidFill>
                <a:effectLst/>
                <a:latin typeface="Arial" panose="020B0604020202020204" pitchFamily="34" charset="0"/>
                <a:cs typeface="Arial" panose="020B0604020202020204" pitchFamily="34" charset="0"/>
              </a:rPr>
              <a:t>is</a:t>
            </a:r>
            <a:r>
              <a:rPr lang="en-US" sz="2400" b="0" i="0" u="none" strike="noStrike" dirty="0">
                <a:solidFill>
                  <a:srgbClr val="000000"/>
                </a:solidFill>
                <a:effectLst/>
                <a:latin typeface="Arial" panose="020B0604020202020204" pitchFamily="34" charset="0"/>
                <a:cs typeface="Arial" panose="020B0604020202020204" pitchFamily="34" charset="0"/>
              </a:rPr>
              <a:t> he who will harm you if you become followers of what is good? </a:t>
            </a:r>
          </a:p>
          <a:p>
            <a:pPr algn="just"/>
            <a:r>
              <a:rPr lang="en-US" sz="2400" b="1" i="0" u="none" strike="noStrike" baseline="30000" dirty="0">
                <a:solidFill>
                  <a:srgbClr val="000000"/>
                </a:solidFill>
                <a:effectLst/>
                <a:latin typeface="Arial" panose="020B0604020202020204" pitchFamily="34" charset="0"/>
                <a:cs typeface="Arial" panose="020B0604020202020204" pitchFamily="34" charset="0"/>
              </a:rPr>
              <a:t>14 </a:t>
            </a:r>
            <a:r>
              <a:rPr lang="en-US" sz="2400" b="0" i="0" u="none" strike="noStrike" dirty="0">
                <a:solidFill>
                  <a:srgbClr val="000000"/>
                </a:solidFill>
                <a:effectLst/>
                <a:latin typeface="Arial" panose="020B0604020202020204" pitchFamily="34" charset="0"/>
                <a:cs typeface="Arial" panose="020B0604020202020204" pitchFamily="34" charset="0"/>
              </a:rPr>
              <a:t>But even if you should suffer for righteousness’ sake, </a:t>
            </a:r>
            <a:r>
              <a:rPr lang="en-US" sz="2400" b="0" i="1" u="none" strike="noStrike" dirty="0">
                <a:solidFill>
                  <a:srgbClr val="000000"/>
                </a:solidFill>
                <a:effectLst/>
                <a:latin typeface="Arial" panose="020B0604020202020204" pitchFamily="34" charset="0"/>
                <a:cs typeface="Arial" panose="020B0604020202020204" pitchFamily="34" charset="0"/>
              </a:rPr>
              <a:t>you are</a:t>
            </a:r>
            <a:r>
              <a:rPr lang="en-US" sz="2400" b="0" i="0" u="none" strike="noStrike" dirty="0">
                <a:solidFill>
                  <a:srgbClr val="000000"/>
                </a:solidFill>
                <a:effectLst/>
                <a:latin typeface="Arial" panose="020B0604020202020204" pitchFamily="34" charset="0"/>
                <a:cs typeface="Arial" panose="020B0604020202020204" pitchFamily="34" charset="0"/>
              </a:rPr>
              <a:t> blessed. “And do not be afraid of their threats, nor be troubled.” </a:t>
            </a:r>
          </a:p>
          <a:p>
            <a:pPr algn="just"/>
            <a:r>
              <a:rPr lang="en-US" sz="2400" b="1" i="0" u="none" strike="noStrike" baseline="30000" dirty="0">
                <a:solidFill>
                  <a:srgbClr val="000000"/>
                </a:solidFill>
                <a:effectLst/>
                <a:latin typeface="Arial" panose="020B0604020202020204" pitchFamily="34" charset="0"/>
                <a:cs typeface="Arial" panose="020B0604020202020204" pitchFamily="34" charset="0"/>
              </a:rPr>
              <a:t>15 </a:t>
            </a:r>
            <a:r>
              <a:rPr lang="en-US" sz="2400" b="0" i="0" u="none" strike="noStrike" dirty="0">
                <a:solidFill>
                  <a:srgbClr val="000000"/>
                </a:solidFill>
                <a:effectLst/>
                <a:latin typeface="Arial" panose="020B0604020202020204" pitchFamily="34" charset="0"/>
                <a:cs typeface="Arial" panose="020B0604020202020204" pitchFamily="34" charset="0"/>
              </a:rPr>
              <a:t>But sanctify the Lord God in your hearts, and always </a:t>
            </a:r>
            <a:r>
              <a:rPr lang="en-US" sz="2400" b="0" i="1" u="none" strike="noStrike" dirty="0">
                <a:solidFill>
                  <a:srgbClr val="000000"/>
                </a:solidFill>
                <a:effectLst/>
                <a:latin typeface="Arial" panose="020B0604020202020204" pitchFamily="34" charset="0"/>
                <a:cs typeface="Arial" panose="020B0604020202020204" pitchFamily="34" charset="0"/>
              </a:rPr>
              <a:t>be</a:t>
            </a:r>
            <a:r>
              <a:rPr lang="en-US" sz="2400" b="0" i="0" u="none" strike="noStrike" dirty="0">
                <a:solidFill>
                  <a:srgbClr val="000000"/>
                </a:solidFill>
                <a:effectLst/>
                <a:latin typeface="Arial" panose="020B0604020202020204" pitchFamily="34" charset="0"/>
                <a:cs typeface="Arial" panose="020B0604020202020204" pitchFamily="34" charset="0"/>
              </a:rPr>
              <a:t> ready to </a:t>
            </a:r>
            <a:r>
              <a:rPr lang="en-US" sz="2400" b="0" i="1" u="none" strike="noStrike" dirty="0">
                <a:solidFill>
                  <a:srgbClr val="000000"/>
                </a:solidFill>
                <a:effectLst/>
                <a:latin typeface="Arial" panose="020B0604020202020204" pitchFamily="34" charset="0"/>
                <a:cs typeface="Arial" panose="020B0604020202020204" pitchFamily="34" charset="0"/>
              </a:rPr>
              <a:t>give</a:t>
            </a:r>
            <a:r>
              <a:rPr lang="en-US" sz="2400" b="0" i="0" u="none" strike="noStrike" dirty="0">
                <a:solidFill>
                  <a:srgbClr val="000000"/>
                </a:solidFill>
                <a:effectLst/>
                <a:latin typeface="Arial" panose="020B0604020202020204" pitchFamily="34" charset="0"/>
                <a:cs typeface="Arial" panose="020B0604020202020204" pitchFamily="34" charset="0"/>
              </a:rPr>
              <a:t> a defense to everyone who asks you a reason for the hope that is in you, with meekness and fear;</a:t>
            </a:r>
          </a:p>
        </p:txBody>
      </p:sp>
      <p:sp>
        <p:nvSpPr>
          <p:cNvPr id="9" name="TextBox 8">
            <a:extLst>
              <a:ext uri="{FF2B5EF4-FFF2-40B4-BE49-F238E27FC236}">
                <a16:creationId xmlns:a16="http://schemas.microsoft.com/office/drawing/2014/main" id="{3B25CE56-AEFC-9D46-B770-F0F837D9BB00}"/>
              </a:ext>
            </a:extLst>
          </p:cNvPr>
          <p:cNvSpPr txBox="1"/>
          <p:nvPr/>
        </p:nvSpPr>
        <p:spPr>
          <a:xfrm>
            <a:off x="1254931" y="4501966"/>
            <a:ext cx="9394683" cy="830997"/>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Even in the face of persecution, the Holy Spirit, through Peter, urges us to be prepared to explain the reason for our hope in Christ.</a:t>
            </a:r>
          </a:p>
        </p:txBody>
      </p:sp>
      <p:sp>
        <p:nvSpPr>
          <p:cNvPr id="10" name="TextBox 9">
            <a:extLst>
              <a:ext uri="{FF2B5EF4-FFF2-40B4-BE49-F238E27FC236}">
                <a16:creationId xmlns:a16="http://schemas.microsoft.com/office/drawing/2014/main" id="{7C74A002-0CFC-5640-8DFC-8E7F6D0E62A1}"/>
              </a:ext>
            </a:extLst>
          </p:cNvPr>
          <p:cNvSpPr txBox="1"/>
          <p:nvPr/>
        </p:nvSpPr>
        <p:spPr>
          <a:xfrm>
            <a:off x="1254930" y="5614534"/>
            <a:ext cx="9394683" cy="830997"/>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To do that, our faith must be grounded in objective truth for the things we believe. Only then can we hold steady in the battles in life.</a:t>
            </a:r>
          </a:p>
        </p:txBody>
      </p:sp>
    </p:spTree>
    <p:extLst>
      <p:ext uri="{BB962C8B-B14F-4D97-AF65-F5344CB8AC3E}">
        <p14:creationId xmlns:p14="http://schemas.microsoft.com/office/powerpoint/2010/main" val="223490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07"/>
            <a:ext cx="2790854" cy="1597891"/>
          </a:xfrm>
          <a:prstGeom prst="rect">
            <a:avLst/>
          </a:prstGeom>
        </p:spPr>
      </p:pic>
      <p:sp>
        <p:nvSpPr>
          <p:cNvPr id="4" name="Rectangle 3"/>
          <p:cNvSpPr/>
          <p:nvPr/>
        </p:nvSpPr>
        <p:spPr>
          <a:xfrm>
            <a:off x="688699" y="34634"/>
            <a:ext cx="1585626" cy="523220"/>
          </a:xfrm>
          <a:prstGeom prst="rect">
            <a:avLst/>
          </a:prstGeom>
          <a:noFill/>
        </p:spPr>
        <p:txBody>
          <a:bodyPr wrap="none" lIns="91440" tIns="45720" rIns="91440" bIns="45720">
            <a:spAutoFit/>
          </a:bodyPr>
          <a:lstStyle/>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a:t>
            </a:r>
          </a:p>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BELIEF</a:t>
            </a:r>
          </a:p>
        </p:txBody>
      </p:sp>
      <p:sp>
        <p:nvSpPr>
          <p:cNvPr id="6" name="TextBox 5"/>
          <p:cNvSpPr txBox="1"/>
          <p:nvPr/>
        </p:nvSpPr>
        <p:spPr>
          <a:xfrm>
            <a:off x="1254931" y="489877"/>
            <a:ext cx="459293"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TO</a:t>
            </a:r>
          </a:p>
        </p:txBody>
      </p:sp>
      <p:sp>
        <p:nvSpPr>
          <p:cNvPr id="7" name="TextBox 6"/>
          <p:cNvSpPr txBox="1"/>
          <p:nvPr/>
        </p:nvSpPr>
        <p:spPr>
          <a:xfrm>
            <a:off x="678202" y="711777"/>
            <a:ext cx="1612749"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CONVICTIONS</a:t>
            </a:r>
          </a:p>
        </p:txBody>
      </p:sp>
      <p:sp>
        <p:nvSpPr>
          <p:cNvPr id="8" name="Rectangle 7">
            <a:extLst>
              <a:ext uri="{FF2B5EF4-FFF2-40B4-BE49-F238E27FC236}">
                <a16:creationId xmlns:a16="http://schemas.microsoft.com/office/drawing/2014/main" id="{B60CC114-987B-1141-B898-CB1D122370CA}"/>
              </a:ext>
            </a:extLst>
          </p:cNvPr>
          <p:cNvSpPr/>
          <p:nvPr/>
        </p:nvSpPr>
        <p:spPr>
          <a:xfrm>
            <a:off x="4422894" y="1350988"/>
            <a:ext cx="5455031" cy="954107"/>
          </a:xfrm>
          <a:prstGeom prst="rect">
            <a:avLst/>
          </a:prstGeom>
        </p:spPr>
        <p:txBody>
          <a:bodyPr wrap="square">
            <a:spAutoFit/>
          </a:bodyPr>
          <a:lstStyle/>
          <a:p>
            <a:pPr algn="ctr"/>
            <a:r>
              <a:rPr lang="en-US" sz="2800" b="1" dirty="0">
                <a:solidFill>
                  <a:srgbClr val="000000"/>
                </a:solidFill>
                <a:latin typeface="Arial" charset="0"/>
                <a:ea typeface="Arial" charset="0"/>
                <a:cs typeface="Arial" charset="0"/>
              </a:rPr>
              <a:t>Convictions: Believing In What Is Objectively True</a:t>
            </a:r>
            <a:endParaRPr lang="en-US" sz="2800" b="1" i="0" u="none" strike="noStrike" dirty="0">
              <a:solidFill>
                <a:srgbClr val="000000"/>
              </a:solidFill>
              <a:effectLst/>
              <a:latin typeface="Arial" charset="0"/>
              <a:ea typeface="Arial" charset="0"/>
              <a:cs typeface="Arial" charset="0"/>
            </a:endParaRPr>
          </a:p>
        </p:txBody>
      </p:sp>
      <p:sp>
        <p:nvSpPr>
          <p:cNvPr id="9" name="Rectangle 8">
            <a:extLst>
              <a:ext uri="{FF2B5EF4-FFF2-40B4-BE49-F238E27FC236}">
                <a16:creationId xmlns:a16="http://schemas.microsoft.com/office/drawing/2014/main" id="{5DA2DB44-58CF-7B43-BEDF-014D03DD85A4}"/>
              </a:ext>
            </a:extLst>
          </p:cNvPr>
          <p:cNvSpPr/>
          <p:nvPr/>
        </p:nvSpPr>
        <p:spPr>
          <a:xfrm>
            <a:off x="5201714" y="342122"/>
            <a:ext cx="332469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Next Week</a:t>
            </a:r>
          </a:p>
        </p:txBody>
      </p:sp>
    </p:spTree>
    <p:extLst>
      <p:ext uri="{BB962C8B-B14F-4D97-AF65-F5344CB8AC3E}">
        <p14:creationId xmlns:p14="http://schemas.microsoft.com/office/powerpoint/2010/main" val="3321028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C5136D-6927-2D4D-8A16-951BDC773E26}"/>
              </a:ext>
            </a:extLst>
          </p:cNvPr>
          <p:cNvSpPr txBox="1"/>
          <p:nvPr/>
        </p:nvSpPr>
        <p:spPr>
          <a:xfrm>
            <a:off x="3946359" y="300789"/>
            <a:ext cx="4254754" cy="523220"/>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Dealing With Relativism</a:t>
            </a:r>
          </a:p>
        </p:txBody>
      </p:sp>
      <p:grpSp>
        <p:nvGrpSpPr>
          <p:cNvPr id="7" name="Group 6">
            <a:extLst>
              <a:ext uri="{FF2B5EF4-FFF2-40B4-BE49-F238E27FC236}">
                <a16:creationId xmlns:a16="http://schemas.microsoft.com/office/drawing/2014/main" id="{B55DC7FB-4C53-D444-8D74-F5E2F6F775AE}"/>
              </a:ext>
            </a:extLst>
          </p:cNvPr>
          <p:cNvGrpSpPr/>
          <p:nvPr/>
        </p:nvGrpSpPr>
        <p:grpSpPr>
          <a:xfrm>
            <a:off x="5979694" y="1335505"/>
            <a:ext cx="6212305" cy="5148513"/>
            <a:chOff x="5979695" y="1636295"/>
            <a:chExt cx="5881690" cy="4847723"/>
          </a:xfrm>
        </p:grpSpPr>
        <p:pic>
          <p:nvPicPr>
            <p:cNvPr id="3" name="Picture 2">
              <a:extLst>
                <a:ext uri="{FF2B5EF4-FFF2-40B4-BE49-F238E27FC236}">
                  <a16:creationId xmlns:a16="http://schemas.microsoft.com/office/drawing/2014/main" id="{D6732CC1-598E-9D43-95DA-C90B7149B3C7}"/>
                </a:ext>
              </a:extLst>
            </p:cNvPr>
            <p:cNvPicPr>
              <a:picLocks noChangeAspect="1"/>
            </p:cNvPicPr>
            <p:nvPr/>
          </p:nvPicPr>
          <p:blipFill>
            <a:blip r:embed="rId2"/>
            <a:stretch>
              <a:fillRect/>
            </a:stretch>
          </p:blipFill>
          <p:spPr>
            <a:xfrm>
              <a:off x="6073736" y="1862870"/>
              <a:ext cx="5404852" cy="4621148"/>
            </a:xfrm>
            <a:prstGeom prst="rect">
              <a:avLst/>
            </a:prstGeom>
          </p:spPr>
        </p:pic>
        <p:sp>
          <p:nvSpPr>
            <p:cNvPr id="5" name="Rectangle 4">
              <a:extLst>
                <a:ext uri="{FF2B5EF4-FFF2-40B4-BE49-F238E27FC236}">
                  <a16:creationId xmlns:a16="http://schemas.microsoft.com/office/drawing/2014/main" id="{C3B63A64-414B-3947-8DC6-0F81E60A2AB2}"/>
                </a:ext>
              </a:extLst>
            </p:cNvPr>
            <p:cNvSpPr/>
            <p:nvPr/>
          </p:nvSpPr>
          <p:spPr>
            <a:xfrm>
              <a:off x="5979695" y="1636295"/>
              <a:ext cx="3140242" cy="93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8C78C97-BA9A-EC44-8A3C-04632930D9F9}"/>
                </a:ext>
              </a:extLst>
            </p:cNvPr>
            <p:cNvSpPr/>
            <p:nvPr/>
          </p:nvSpPr>
          <p:spPr>
            <a:xfrm rot="5400000">
              <a:off x="10002508" y="4408571"/>
              <a:ext cx="3140242" cy="577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a:extLst>
              <a:ext uri="{FF2B5EF4-FFF2-40B4-BE49-F238E27FC236}">
                <a16:creationId xmlns:a16="http://schemas.microsoft.com/office/drawing/2014/main" id="{D7AEFD3D-3BA5-DA49-A050-F8636CE0BC0E}"/>
              </a:ext>
            </a:extLst>
          </p:cNvPr>
          <p:cNvSpPr/>
          <p:nvPr/>
        </p:nvSpPr>
        <p:spPr>
          <a:xfrm>
            <a:off x="585538" y="1335505"/>
            <a:ext cx="3818020" cy="3539430"/>
          </a:xfrm>
          <a:prstGeom prst="rect">
            <a:avLst/>
          </a:prstGeom>
        </p:spPr>
        <p:txBody>
          <a:bodyPr wrap="square">
            <a:spAutoFit/>
          </a:bodyPr>
          <a:lstStyle/>
          <a:p>
            <a:pPr algn="ctr"/>
            <a:r>
              <a:rPr lang="en-US" sz="2800" b="1" dirty="0">
                <a:solidFill>
                  <a:srgbClr val="404040"/>
                </a:solidFill>
                <a:latin typeface="Arial" panose="020B0604020202020204" pitchFamily="34" charset="0"/>
              </a:rPr>
              <a:t>“relativism</a:t>
            </a:r>
            <a:r>
              <a:rPr lang="en-US" sz="2800" dirty="0">
                <a:solidFill>
                  <a:srgbClr val="404040"/>
                </a:solidFill>
                <a:latin typeface="Arial" panose="020B0604020202020204" pitchFamily="34" charset="0"/>
              </a:rPr>
              <a:t>”</a:t>
            </a:r>
          </a:p>
          <a:p>
            <a:pPr algn="ctr"/>
            <a:r>
              <a:rPr lang="en-US" sz="2800" dirty="0">
                <a:solidFill>
                  <a:srgbClr val="404040"/>
                </a:solidFill>
                <a:latin typeface="Arial" panose="020B0604020202020204" pitchFamily="34" charset="0"/>
              </a:rPr>
              <a:t>Any philosophy or </a:t>
            </a:r>
            <a:r>
              <a:rPr lang="en-US" sz="2800" b="0" i="0" u="none" strike="noStrike" dirty="0">
                <a:solidFill>
                  <a:srgbClr val="404040"/>
                </a:solidFill>
                <a:effectLst/>
                <a:latin typeface="Arial" panose="020B0604020202020204" pitchFamily="34" charset="0"/>
              </a:rPr>
              <a:t>theory holding that </a:t>
            </a:r>
          </a:p>
          <a:p>
            <a:pPr algn="ctr"/>
            <a:r>
              <a:rPr lang="en-US" sz="2800" dirty="0">
                <a:solidFill>
                  <a:srgbClr val="404040"/>
                </a:solidFill>
                <a:latin typeface="Arial" panose="020B0604020202020204" pitchFamily="34" charset="0"/>
              </a:rPr>
              <a:t>t</a:t>
            </a:r>
            <a:r>
              <a:rPr lang="en-US" sz="2800" b="0" i="0" u="none" strike="noStrike" dirty="0">
                <a:solidFill>
                  <a:srgbClr val="404040"/>
                </a:solidFill>
                <a:effectLst/>
                <a:latin typeface="Arial" panose="020B0604020202020204" pitchFamily="34" charset="0"/>
              </a:rPr>
              <a:t>ruth or moral or aesthetic value, is not universal or absolute, but may differ between individuals or cultures.  </a:t>
            </a:r>
            <a:endParaRPr lang="en-US" sz="2800" dirty="0"/>
          </a:p>
        </p:txBody>
      </p:sp>
    </p:spTree>
    <p:extLst>
      <p:ext uri="{BB962C8B-B14F-4D97-AF65-F5344CB8AC3E}">
        <p14:creationId xmlns:p14="http://schemas.microsoft.com/office/powerpoint/2010/main" val="401812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E626B0-74AF-CB42-BAB8-0891353AEF2E}"/>
              </a:ext>
            </a:extLst>
          </p:cNvPr>
          <p:cNvSpPr/>
          <p:nvPr/>
        </p:nvSpPr>
        <p:spPr>
          <a:xfrm>
            <a:off x="1082842" y="356167"/>
            <a:ext cx="9986211" cy="1569660"/>
          </a:xfrm>
          <a:prstGeom prst="rect">
            <a:avLst/>
          </a:prstGeom>
        </p:spPr>
        <p:txBody>
          <a:bodyPr wrap="square">
            <a:spAutoFit/>
          </a:bodyPr>
          <a:lstStyle/>
          <a:p>
            <a:pPr algn="just"/>
            <a:r>
              <a:rPr lang="en-US" sz="2400" b="0" i="0" u="none" strike="noStrike" dirty="0">
                <a:effectLst/>
                <a:latin typeface="Arial" panose="020B0604020202020204" pitchFamily="34" charset="0"/>
                <a:cs typeface="Arial" panose="020B0604020202020204" pitchFamily="34" charset="0"/>
              </a:rPr>
              <a:t>If you have been speaking to people about the truth of the Gospel, one of the most common arguments that you will normally hear are things such as </a:t>
            </a:r>
            <a:r>
              <a:rPr lang="en-US" sz="2400" b="0" i="1" u="none" strike="noStrike" dirty="0">
                <a:effectLst/>
                <a:latin typeface="Arial" panose="020B0604020202020204" pitchFamily="34" charset="0"/>
                <a:cs typeface="Arial" panose="020B0604020202020204" pitchFamily="34" charset="0"/>
              </a:rPr>
              <a:t>‘that’s your truth’ </a:t>
            </a:r>
            <a:r>
              <a:rPr lang="en-US" sz="2400" b="0" u="none" strike="noStrike" dirty="0">
                <a:effectLst/>
                <a:latin typeface="Arial" panose="020B0604020202020204" pitchFamily="34" charset="0"/>
                <a:cs typeface="Arial" panose="020B0604020202020204" pitchFamily="34" charset="0"/>
              </a:rPr>
              <a:t>or</a:t>
            </a:r>
            <a:r>
              <a:rPr lang="en-US" sz="2400" b="0" i="1" u="none" strike="noStrike" dirty="0">
                <a:effectLst/>
                <a:latin typeface="Arial" panose="020B0604020202020204" pitchFamily="34" charset="0"/>
                <a:cs typeface="Arial" panose="020B0604020202020204" pitchFamily="34" charset="0"/>
              </a:rPr>
              <a:t> ‘what’s true for you is true for you and what’s true for me is true for me’.</a:t>
            </a:r>
            <a:endParaRPr lang="en-US" sz="2400" i="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B90D308A-4126-E04A-A5E3-08884B50A057}"/>
              </a:ext>
            </a:extLst>
          </p:cNvPr>
          <p:cNvSpPr/>
          <p:nvPr/>
        </p:nvSpPr>
        <p:spPr>
          <a:xfrm>
            <a:off x="2290010" y="4720572"/>
            <a:ext cx="6878054" cy="1200329"/>
          </a:xfrm>
          <a:prstGeom prst="rect">
            <a:avLst/>
          </a:prstGeom>
        </p:spPr>
        <p:txBody>
          <a:bodyPr wrap="square">
            <a:spAutoFit/>
          </a:bodyPr>
          <a:lstStyle/>
          <a:p>
            <a:pPr marL="342900" indent="-342900" algn="just" fontAlgn="base">
              <a:buFont typeface="Arial" panose="020B0604020202020204" pitchFamily="34" charset="0"/>
              <a:buChar char="•"/>
            </a:pPr>
            <a:r>
              <a:rPr lang="en-US" sz="2400" b="0" i="0" u="none" strike="noStrike" dirty="0">
                <a:effectLst/>
                <a:latin typeface="Arial" panose="020B0604020202020204" pitchFamily="34" charset="0"/>
                <a:cs typeface="Arial" panose="020B0604020202020204" pitchFamily="34" charset="0"/>
              </a:rPr>
              <a:t> So what they do instead is make up their own reality and their own god. Their god just goes around loving and forgiving everyone.</a:t>
            </a:r>
          </a:p>
        </p:txBody>
      </p:sp>
      <p:sp>
        <p:nvSpPr>
          <p:cNvPr id="7" name="TextBox 6">
            <a:extLst>
              <a:ext uri="{FF2B5EF4-FFF2-40B4-BE49-F238E27FC236}">
                <a16:creationId xmlns:a16="http://schemas.microsoft.com/office/drawing/2014/main" id="{7019B1E0-DD45-404F-BADA-A59561323A65}"/>
              </a:ext>
            </a:extLst>
          </p:cNvPr>
          <p:cNvSpPr txBox="1"/>
          <p:nvPr/>
        </p:nvSpPr>
        <p:spPr>
          <a:xfrm>
            <a:off x="1792706" y="2242297"/>
            <a:ext cx="8181474"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Why do you suppose people do not like to admit that there is such a thing as absolute truth?</a:t>
            </a:r>
          </a:p>
        </p:txBody>
      </p:sp>
      <p:sp>
        <p:nvSpPr>
          <p:cNvPr id="8" name="Rectangle 7">
            <a:extLst>
              <a:ext uri="{FF2B5EF4-FFF2-40B4-BE49-F238E27FC236}">
                <a16:creationId xmlns:a16="http://schemas.microsoft.com/office/drawing/2014/main" id="{D8182018-277A-4445-A123-CAACC263664B}"/>
              </a:ext>
            </a:extLst>
          </p:cNvPr>
          <p:cNvSpPr/>
          <p:nvPr/>
        </p:nvSpPr>
        <p:spPr>
          <a:xfrm>
            <a:off x="2290010" y="3203773"/>
            <a:ext cx="6878054" cy="1200329"/>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Because if the bible is true,  then they will have to admit that they will have to stand before a holy God on judgment day to give an account.</a:t>
            </a:r>
          </a:p>
        </p:txBody>
      </p:sp>
    </p:spTree>
    <p:extLst>
      <p:ext uri="{BB962C8B-B14F-4D97-AF65-F5344CB8AC3E}">
        <p14:creationId xmlns:p14="http://schemas.microsoft.com/office/powerpoint/2010/main" val="395012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8887CA-23F5-954E-9270-0C22D5F7F295}"/>
              </a:ext>
            </a:extLst>
          </p:cNvPr>
          <p:cNvPicPr>
            <a:picLocks noChangeAspect="1"/>
          </p:cNvPicPr>
          <p:nvPr/>
        </p:nvPicPr>
        <p:blipFill>
          <a:blip r:embed="rId2"/>
          <a:stretch>
            <a:fillRect/>
          </a:stretch>
        </p:blipFill>
        <p:spPr>
          <a:xfrm>
            <a:off x="998621" y="-95585"/>
            <a:ext cx="10455442" cy="7056139"/>
          </a:xfrm>
          <a:prstGeom prst="rect">
            <a:avLst/>
          </a:prstGeom>
        </p:spPr>
      </p:pic>
    </p:spTree>
    <p:extLst>
      <p:ext uri="{BB962C8B-B14F-4D97-AF65-F5344CB8AC3E}">
        <p14:creationId xmlns:p14="http://schemas.microsoft.com/office/powerpoint/2010/main" val="1916431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5301" y="619274"/>
            <a:ext cx="10172699" cy="6238725"/>
          </a:xfrm>
          <a:prstGeom prst="rect">
            <a:avLst/>
          </a:prstGeom>
        </p:spPr>
      </p:pic>
      <p:sp>
        <p:nvSpPr>
          <p:cNvPr id="3" name="TextBox 2"/>
          <p:cNvSpPr txBox="1"/>
          <p:nvPr/>
        </p:nvSpPr>
        <p:spPr>
          <a:xfrm>
            <a:off x="1159559" y="373631"/>
            <a:ext cx="9863598" cy="584775"/>
          </a:xfrm>
          <a:prstGeom prst="rect">
            <a:avLst/>
          </a:prstGeom>
          <a:solidFill>
            <a:schemeClr val="bg1"/>
          </a:solidFill>
        </p:spPr>
        <p:txBody>
          <a:bodyPr wrap="none" rtlCol="0">
            <a:spAutoFit/>
          </a:bodyPr>
          <a:lstStyle/>
          <a:p>
            <a:r>
              <a:rPr lang="en-US" sz="3200">
                <a:latin typeface="Capitals" charset="0"/>
                <a:ea typeface="Capitals" charset="0"/>
                <a:cs typeface="Capitals" charset="0"/>
              </a:rPr>
              <a:t>We Are Living </a:t>
            </a:r>
            <a:r>
              <a:rPr lang="en-US" sz="3200" dirty="0">
                <a:latin typeface="Capitals" charset="0"/>
                <a:ea typeface="Capitals" charset="0"/>
                <a:cs typeface="Capitals" charset="0"/>
              </a:rPr>
              <a:t>In A 21</a:t>
            </a:r>
            <a:r>
              <a:rPr lang="en-US" sz="3200" baseline="30000" dirty="0">
                <a:latin typeface="Capitals" charset="0"/>
                <a:ea typeface="Capitals" charset="0"/>
                <a:cs typeface="Capitals" charset="0"/>
              </a:rPr>
              <a:t>st</a:t>
            </a:r>
            <a:r>
              <a:rPr lang="en-US" sz="3200" dirty="0">
                <a:latin typeface="Capitals" charset="0"/>
                <a:ea typeface="Capitals" charset="0"/>
                <a:cs typeface="Capitals" charset="0"/>
              </a:rPr>
              <a:t> Century Colosseum</a:t>
            </a:r>
          </a:p>
        </p:txBody>
      </p:sp>
      <p:sp>
        <p:nvSpPr>
          <p:cNvPr id="4" name="TextBox 3"/>
          <p:cNvSpPr txBox="1"/>
          <p:nvPr/>
        </p:nvSpPr>
        <p:spPr>
          <a:xfrm>
            <a:off x="4896466" y="1288026"/>
            <a:ext cx="6725264" cy="1384995"/>
          </a:xfrm>
          <a:prstGeom prst="rect">
            <a:avLst/>
          </a:prstGeom>
          <a:noFill/>
        </p:spPr>
        <p:txBody>
          <a:bodyPr wrap="square" rtlCol="0">
            <a:spAutoFit/>
          </a:bodyPr>
          <a:lstStyle/>
          <a:p>
            <a:pPr algn="r"/>
            <a:r>
              <a:rPr lang="en-US" sz="2800" dirty="0">
                <a:latin typeface="Arial" charset="0"/>
                <a:ea typeface="Arial" charset="0"/>
                <a:cs typeface="Arial" charset="0"/>
              </a:rPr>
              <a:t>We live in a culture that daily challenges our character, moral integrity, and our faith in God and </a:t>
            </a:r>
            <a:r>
              <a:rPr lang="en-US" sz="2800">
                <a:latin typeface="Arial" charset="0"/>
                <a:ea typeface="Arial" charset="0"/>
                <a:cs typeface="Arial" charset="0"/>
              </a:rPr>
              <a:t>our Savior!</a:t>
            </a:r>
          </a:p>
        </p:txBody>
      </p:sp>
    </p:spTree>
    <p:extLst>
      <p:ext uri="{BB962C8B-B14F-4D97-AF65-F5344CB8AC3E}">
        <p14:creationId xmlns:p14="http://schemas.microsoft.com/office/powerpoint/2010/main" val="36832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DD33CD-F3F3-2D4F-88EE-C5F2DD242886}"/>
              </a:ext>
            </a:extLst>
          </p:cNvPr>
          <p:cNvSpPr/>
          <p:nvPr/>
        </p:nvSpPr>
        <p:spPr>
          <a:xfrm>
            <a:off x="677778" y="265564"/>
            <a:ext cx="10475495" cy="1569660"/>
          </a:xfrm>
          <a:prstGeom prst="rect">
            <a:avLst/>
          </a:prstGeom>
        </p:spPr>
        <p:txBody>
          <a:bodyPr wrap="square">
            <a:spAutoFit/>
          </a:bodyPr>
          <a:lstStyle/>
          <a:p>
            <a:pPr algn="just" fontAlgn="base"/>
            <a:r>
              <a:rPr lang="en-US" sz="2400" b="0" i="0" u="none" strike="noStrike" dirty="0">
                <a:effectLst/>
                <a:latin typeface="Arial" panose="020B0604020202020204" pitchFamily="34" charset="0"/>
                <a:cs typeface="Arial" panose="020B0604020202020204" pitchFamily="34" charset="0"/>
              </a:rPr>
              <a:t>Relativism is perhaps the easiest of all positions to refute. When someone states that all truth is relative or that there are no absolute truths, then it is a simple matter of demonstrating how illogical of their position. </a:t>
            </a:r>
          </a:p>
          <a:p>
            <a:pPr marL="800100" lvl="1" indent="-342900" algn="just" fontAlgn="base">
              <a:buFont typeface="Arial" panose="020B0604020202020204" pitchFamily="34" charset="0"/>
              <a:buChar char="•"/>
            </a:pPr>
            <a:r>
              <a:rPr lang="en-US" sz="2400" dirty="0">
                <a:latin typeface="Arial" panose="020B0604020202020204" pitchFamily="34" charset="0"/>
                <a:cs typeface="Arial" panose="020B0604020202020204" pitchFamily="34" charset="0"/>
              </a:rPr>
              <a:t>A</a:t>
            </a:r>
            <a:r>
              <a:rPr lang="en-US" sz="2400" b="0" i="0" u="none" strike="noStrike" dirty="0">
                <a:effectLst/>
                <a:latin typeface="Arial" panose="020B0604020202020204" pitchFamily="34" charset="0"/>
                <a:cs typeface="Arial" panose="020B0604020202020204" pitchFamily="34" charset="0"/>
              </a:rPr>
              <a:t> short reply to their statements are just what you need.</a:t>
            </a:r>
          </a:p>
        </p:txBody>
      </p:sp>
      <p:sp>
        <p:nvSpPr>
          <p:cNvPr id="3" name="Rectangle 2">
            <a:extLst>
              <a:ext uri="{FF2B5EF4-FFF2-40B4-BE49-F238E27FC236}">
                <a16:creationId xmlns:a16="http://schemas.microsoft.com/office/drawing/2014/main" id="{F6756983-36F8-C94A-9E7D-1BF996DDEAFF}"/>
              </a:ext>
            </a:extLst>
          </p:cNvPr>
          <p:cNvSpPr/>
          <p:nvPr/>
        </p:nvSpPr>
        <p:spPr>
          <a:xfrm>
            <a:off x="2590798" y="2191436"/>
            <a:ext cx="6649454" cy="830997"/>
          </a:xfrm>
          <a:prstGeom prst="rect">
            <a:avLst/>
          </a:prstGeom>
        </p:spPr>
        <p:txBody>
          <a:bodyPr wrap="square">
            <a:spAutoFit/>
          </a:bodyPr>
          <a:lstStyle/>
          <a:p>
            <a:pPr algn="just" fontAlgn="base"/>
            <a:r>
              <a:rPr lang="en-US" sz="2400" dirty="0">
                <a:latin typeface="Arial" panose="020B0604020202020204" pitchFamily="34" charset="0"/>
                <a:cs typeface="Arial" panose="020B0604020202020204" pitchFamily="34" charset="0"/>
              </a:rPr>
              <a:t>Here are some statements made by those in relativism and some suggested responses.</a:t>
            </a:r>
          </a:p>
        </p:txBody>
      </p:sp>
      <p:sp>
        <p:nvSpPr>
          <p:cNvPr id="4" name="Rectangle 3">
            <a:extLst>
              <a:ext uri="{FF2B5EF4-FFF2-40B4-BE49-F238E27FC236}">
                <a16:creationId xmlns:a16="http://schemas.microsoft.com/office/drawing/2014/main" id="{410102CA-4834-994B-96D8-07DE1BB140A6}"/>
              </a:ext>
            </a:extLst>
          </p:cNvPr>
          <p:cNvSpPr/>
          <p:nvPr/>
        </p:nvSpPr>
        <p:spPr>
          <a:xfrm>
            <a:off x="1697685" y="3687279"/>
            <a:ext cx="3076483" cy="461665"/>
          </a:xfrm>
          <a:prstGeom prst="rect">
            <a:avLst/>
          </a:prstGeom>
        </p:spPr>
        <p:txBody>
          <a:bodyPr wrap="none">
            <a:spAutoFit/>
          </a:bodyPr>
          <a:lstStyle/>
          <a:p>
            <a:pPr fontAlgn="base">
              <a:buFont typeface="+mj-lt"/>
              <a:buAutoNum type="arabicPeriod"/>
            </a:pPr>
            <a:r>
              <a:rPr lang="en-US" sz="2400" b="0" i="0" u="none" strike="noStrike" dirty="0">
                <a:effectLst/>
                <a:latin typeface="Arial" panose="020B0604020202020204" pitchFamily="34" charset="0"/>
                <a:cs typeface="Arial" panose="020B0604020202020204" pitchFamily="34" charset="0"/>
              </a:rPr>
              <a:t>“All truth is relative”</a:t>
            </a:r>
          </a:p>
        </p:txBody>
      </p:sp>
      <p:sp>
        <p:nvSpPr>
          <p:cNvPr id="5" name="Rectangle 4">
            <a:extLst>
              <a:ext uri="{FF2B5EF4-FFF2-40B4-BE49-F238E27FC236}">
                <a16:creationId xmlns:a16="http://schemas.microsoft.com/office/drawing/2014/main" id="{1AB864A5-359B-284B-B3D7-9A0260CD490C}"/>
              </a:ext>
            </a:extLst>
          </p:cNvPr>
          <p:cNvSpPr/>
          <p:nvPr/>
        </p:nvSpPr>
        <p:spPr>
          <a:xfrm>
            <a:off x="1917031" y="4403627"/>
            <a:ext cx="9849853" cy="1200329"/>
          </a:xfrm>
          <a:prstGeom prst="rect">
            <a:avLst/>
          </a:prstGeom>
        </p:spPr>
        <p:txBody>
          <a:bodyPr wrap="square">
            <a:spAutoFit/>
          </a:bodyPr>
          <a:lstStyle/>
          <a:p>
            <a:pPr marL="742950" lvl="1" indent="-285750" fontAlgn="base">
              <a:buFont typeface="+mj-lt"/>
              <a:buAutoNum type="arabicPeriod"/>
            </a:pPr>
            <a:r>
              <a:rPr lang="en-US" sz="2400" b="0" i="0" u="none" strike="noStrike" dirty="0">
                <a:effectLst/>
                <a:latin typeface="Arial" panose="020B0604020202020204" pitchFamily="34" charset="0"/>
                <a:cs typeface="Arial" panose="020B0604020202020204" pitchFamily="34" charset="0"/>
              </a:rPr>
              <a:t>If all truth is relative, then the statement “All truth is relative” would be absolutely true. If it is absolutely true, then not all things are relative and the statement that “All truth is relative” is false.</a:t>
            </a:r>
          </a:p>
        </p:txBody>
      </p:sp>
    </p:spTree>
    <p:extLst>
      <p:ext uri="{BB962C8B-B14F-4D97-AF65-F5344CB8AC3E}">
        <p14:creationId xmlns:p14="http://schemas.microsoft.com/office/powerpoint/2010/main" val="140969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C49474-5513-A340-A63A-967C4D0EFE7E}"/>
              </a:ext>
            </a:extLst>
          </p:cNvPr>
          <p:cNvSpPr/>
          <p:nvPr/>
        </p:nvSpPr>
        <p:spPr>
          <a:xfrm>
            <a:off x="1264548" y="362423"/>
            <a:ext cx="4599336" cy="461665"/>
          </a:xfrm>
          <a:prstGeom prst="rect">
            <a:avLst/>
          </a:prstGeom>
        </p:spPr>
        <p:txBody>
          <a:bodyPr wrap="none">
            <a:spAutoFit/>
          </a:bodyPr>
          <a:lstStyle/>
          <a:p>
            <a:pPr fontAlgn="base"/>
            <a:r>
              <a:rPr lang="en-US" sz="2400" b="0" i="0" u="none" strike="noStrike" dirty="0">
                <a:effectLst/>
                <a:latin typeface="Arial" panose="020B0604020202020204" pitchFamily="34" charset="0"/>
                <a:cs typeface="Arial" panose="020B0604020202020204" pitchFamily="34" charset="0"/>
              </a:rPr>
              <a:t>2. “There are no absolute truths”</a:t>
            </a:r>
          </a:p>
        </p:txBody>
      </p:sp>
      <p:sp>
        <p:nvSpPr>
          <p:cNvPr id="3" name="Rectangle 2">
            <a:extLst>
              <a:ext uri="{FF2B5EF4-FFF2-40B4-BE49-F238E27FC236}">
                <a16:creationId xmlns:a16="http://schemas.microsoft.com/office/drawing/2014/main" id="{3F4DCE00-4B96-E94A-B493-364336127DCF}"/>
              </a:ext>
            </a:extLst>
          </p:cNvPr>
          <p:cNvSpPr/>
          <p:nvPr/>
        </p:nvSpPr>
        <p:spPr>
          <a:xfrm>
            <a:off x="1351547" y="927847"/>
            <a:ext cx="9031706" cy="1200329"/>
          </a:xfrm>
          <a:prstGeom prst="rect">
            <a:avLst/>
          </a:prstGeom>
        </p:spPr>
        <p:txBody>
          <a:bodyPr wrap="square">
            <a:spAutoFit/>
          </a:bodyPr>
          <a:lstStyle/>
          <a:p>
            <a:pPr lvl="1" algn="just" fontAlgn="base"/>
            <a:r>
              <a:rPr lang="en-US" sz="2400" b="0" i="0" u="none" strike="noStrike" dirty="0">
                <a:effectLst/>
                <a:latin typeface="Arial" panose="020B0604020202020204" pitchFamily="34" charset="0"/>
                <a:cs typeface="Arial" panose="020B0604020202020204" pitchFamily="34" charset="0"/>
              </a:rPr>
              <a:t>2.The statement “There are no absolute truths” is an absolute    </a:t>
            </a:r>
          </a:p>
          <a:p>
            <a:pPr lvl="1" algn="just" fontAlgn="base"/>
            <a:r>
              <a:rPr lang="en-US" sz="2400" dirty="0">
                <a:latin typeface="Arial" panose="020B0604020202020204" pitchFamily="34" charset="0"/>
                <a:cs typeface="Arial" panose="020B0604020202020204" pitchFamily="34" charset="0"/>
              </a:rPr>
              <a:t>    </a:t>
            </a:r>
            <a:r>
              <a:rPr lang="en-US" sz="2400" b="0" i="0" u="none" strike="noStrike" dirty="0">
                <a:effectLst/>
                <a:latin typeface="Arial" panose="020B0604020202020204" pitchFamily="34" charset="0"/>
                <a:cs typeface="Arial" panose="020B0604020202020204" pitchFamily="34" charset="0"/>
              </a:rPr>
              <a:t>statement which is supposed to be true. Therefore it is an </a:t>
            </a:r>
          </a:p>
          <a:p>
            <a:pPr lvl="1" algn="just" fontAlgn="base"/>
            <a:r>
              <a:rPr lang="en-US" sz="2400" dirty="0">
                <a:latin typeface="Arial" panose="020B0604020202020204" pitchFamily="34" charset="0"/>
                <a:cs typeface="Arial" panose="020B0604020202020204" pitchFamily="34" charset="0"/>
              </a:rPr>
              <a:t>    </a:t>
            </a:r>
            <a:r>
              <a:rPr lang="en-US" sz="2400" b="0" i="0" u="none" strike="noStrike" dirty="0">
                <a:effectLst/>
                <a:latin typeface="Arial" panose="020B0604020202020204" pitchFamily="34" charset="0"/>
                <a:cs typeface="Arial" panose="020B0604020202020204" pitchFamily="34" charset="0"/>
              </a:rPr>
              <a:t>absolute truth and “There are no absolute truths” is false.</a:t>
            </a:r>
          </a:p>
        </p:txBody>
      </p:sp>
      <p:sp>
        <p:nvSpPr>
          <p:cNvPr id="4" name="Rectangle 3">
            <a:extLst>
              <a:ext uri="{FF2B5EF4-FFF2-40B4-BE49-F238E27FC236}">
                <a16:creationId xmlns:a16="http://schemas.microsoft.com/office/drawing/2014/main" id="{5F18E185-AFE7-EF49-AA8C-13FA98C052BC}"/>
              </a:ext>
            </a:extLst>
          </p:cNvPr>
          <p:cNvSpPr/>
          <p:nvPr/>
        </p:nvSpPr>
        <p:spPr>
          <a:xfrm>
            <a:off x="1351547" y="2191160"/>
            <a:ext cx="8911390" cy="1569660"/>
          </a:xfrm>
          <a:prstGeom prst="rect">
            <a:avLst/>
          </a:prstGeom>
        </p:spPr>
        <p:txBody>
          <a:bodyPr wrap="square">
            <a:spAutoFit/>
          </a:bodyPr>
          <a:lstStyle/>
          <a:p>
            <a:pPr lvl="1" fontAlgn="base"/>
            <a:r>
              <a:rPr lang="en-US" sz="2400" b="0" i="0" u="none" strike="noStrike" dirty="0">
                <a:effectLst/>
                <a:latin typeface="Arial" panose="020B0604020202020204" pitchFamily="34" charset="0"/>
                <a:cs typeface="Arial" panose="020B0604020202020204" pitchFamily="34" charset="0"/>
              </a:rPr>
              <a:t>2. If there are no absolute truths, then you cannot believe </a:t>
            </a:r>
          </a:p>
          <a:p>
            <a:pPr lvl="1" fontAlgn="base"/>
            <a:r>
              <a:rPr lang="en-US" sz="2400" dirty="0">
                <a:latin typeface="Arial" panose="020B0604020202020204" pitchFamily="34" charset="0"/>
                <a:cs typeface="Arial" panose="020B0604020202020204" pitchFamily="34" charset="0"/>
              </a:rPr>
              <a:t>    </a:t>
            </a:r>
            <a:r>
              <a:rPr lang="en-US" sz="2400" b="0" i="0" u="none" strike="noStrike" dirty="0">
                <a:effectLst/>
                <a:latin typeface="Arial" panose="020B0604020202020204" pitchFamily="34" charset="0"/>
                <a:cs typeface="Arial" panose="020B0604020202020204" pitchFamily="34" charset="0"/>
              </a:rPr>
              <a:t>anything absolutely at all, including that there are no </a:t>
            </a:r>
          </a:p>
          <a:p>
            <a:pPr lvl="1" fontAlgn="base"/>
            <a:r>
              <a:rPr lang="en-US" sz="2400" dirty="0">
                <a:latin typeface="Arial" panose="020B0604020202020204" pitchFamily="34" charset="0"/>
                <a:cs typeface="Arial" panose="020B0604020202020204" pitchFamily="34" charset="0"/>
              </a:rPr>
              <a:t>    </a:t>
            </a:r>
            <a:r>
              <a:rPr lang="en-US" sz="2400" b="0" i="0" u="none" strike="noStrike" dirty="0">
                <a:effectLst/>
                <a:latin typeface="Arial" panose="020B0604020202020204" pitchFamily="34" charset="0"/>
                <a:cs typeface="Arial" panose="020B0604020202020204" pitchFamily="34" charset="0"/>
              </a:rPr>
              <a:t>absolute truths. Therefore, nothing could be really true for </a:t>
            </a:r>
          </a:p>
          <a:p>
            <a:pPr lvl="1" fontAlgn="base"/>
            <a:r>
              <a:rPr lang="en-US" sz="2400" dirty="0">
                <a:latin typeface="Arial" panose="020B0604020202020204" pitchFamily="34" charset="0"/>
                <a:cs typeface="Arial" panose="020B0604020202020204" pitchFamily="34" charset="0"/>
              </a:rPr>
              <a:t>    </a:t>
            </a:r>
            <a:r>
              <a:rPr lang="en-US" sz="2400" b="0" i="0" u="none" strike="noStrike" dirty="0">
                <a:effectLst/>
                <a:latin typeface="Arial" panose="020B0604020202020204" pitchFamily="34" charset="0"/>
                <a:cs typeface="Arial" panose="020B0604020202020204" pitchFamily="34" charset="0"/>
              </a:rPr>
              <a:t>you – including relativism.</a:t>
            </a:r>
          </a:p>
        </p:txBody>
      </p:sp>
      <p:sp>
        <p:nvSpPr>
          <p:cNvPr id="5" name="Rectangle 4">
            <a:extLst>
              <a:ext uri="{FF2B5EF4-FFF2-40B4-BE49-F238E27FC236}">
                <a16:creationId xmlns:a16="http://schemas.microsoft.com/office/drawing/2014/main" id="{9363630C-6805-AD44-B891-0EC0E6548124}"/>
              </a:ext>
            </a:extLst>
          </p:cNvPr>
          <p:cNvSpPr/>
          <p:nvPr/>
        </p:nvSpPr>
        <p:spPr>
          <a:xfrm>
            <a:off x="1351547" y="4088506"/>
            <a:ext cx="5876930" cy="461665"/>
          </a:xfrm>
          <a:prstGeom prst="rect">
            <a:avLst/>
          </a:prstGeom>
        </p:spPr>
        <p:txBody>
          <a:bodyPr wrap="none">
            <a:spAutoFit/>
          </a:bodyPr>
          <a:lstStyle/>
          <a:p>
            <a:pPr fontAlgn="base"/>
            <a:r>
              <a:rPr lang="en-US" sz="2400" dirty="0">
                <a:latin typeface="Arial" panose="020B0604020202020204" pitchFamily="34" charset="0"/>
                <a:cs typeface="Arial" panose="020B0604020202020204" pitchFamily="34" charset="0"/>
              </a:rPr>
              <a:t>3. “What is true for you is not true for me.”</a:t>
            </a:r>
          </a:p>
        </p:txBody>
      </p:sp>
      <p:sp>
        <p:nvSpPr>
          <p:cNvPr id="6" name="Rectangle 5">
            <a:extLst>
              <a:ext uri="{FF2B5EF4-FFF2-40B4-BE49-F238E27FC236}">
                <a16:creationId xmlns:a16="http://schemas.microsoft.com/office/drawing/2014/main" id="{DE61774C-4A2A-8648-8AC0-B72421F2905F}"/>
              </a:ext>
            </a:extLst>
          </p:cNvPr>
          <p:cNvSpPr/>
          <p:nvPr/>
        </p:nvSpPr>
        <p:spPr>
          <a:xfrm>
            <a:off x="1351547" y="4661062"/>
            <a:ext cx="8634663" cy="1569660"/>
          </a:xfrm>
          <a:prstGeom prst="rect">
            <a:avLst/>
          </a:prstGeom>
        </p:spPr>
        <p:txBody>
          <a:bodyPr wrap="square">
            <a:spAutoFit/>
          </a:bodyPr>
          <a:lstStyle/>
          <a:p>
            <a:pPr lvl="1" fontAlgn="base"/>
            <a:r>
              <a:rPr lang="en-US" sz="2400" b="0" i="0" u="none" strike="noStrike" dirty="0">
                <a:effectLst/>
                <a:latin typeface="Arial" panose="020B0604020202020204" pitchFamily="34" charset="0"/>
                <a:cs typeface="Arial" panose="020B0604020202020204" pitchFamily="34" charset="0"/>
              </a:rPr>
              <a:t>3. If what is true for me is that relativism is false, then is it </a:t>
            </a:r>
          </a:p>
          <a:p>
            <a:pPr lvl="1" fontAlgn="base"/>
            <a:r>
              <a:rPr lang="en-US" sz="2400" dirty="0">
                <a:latin typeface="Arial" panose="020B0604020202020204" pitchFamily="34" charset="0"/>
                <a:cs typeface="Arial" panose="020B0604020202020204" pitchFamily="34" charset="0"/>
              </a:rPr>
              <a:t>    </a:t>
            </a:r>
            <a:r>
              <a:rPr lang="en-US" sz="2400" b="0" i="0" u="none" strike="noStrike" dirty="0">
                <a:effectLst/>
                <a:latin typeface="Arial" panose="020B0604020202020204" pitchFamily="34" charset="0"/>
                <a:cs typeface="Arial" panose="020B0604020202020204" pitchFamily="34" charset="0"/>
              </a:rPr>
              <a:t>true that relativism is false?</a:t>
            </a:r>
          </a:p>
          <a:p>
            <a:pPr lvl="1" fontAlgn="base"/>
            <a:r>
              <a:rPr lang="en-US" sz="2400" b="0" i="0" u="none" strike="noStrike" dirty="0">
                <a:effectLst/>
                <a:latin typeface="Arial" panose="020B0604020202020204" pitchFamily="34" charset="0"/>
                <a:cs typeface="Arial" panose="020B0604020202020204" pitchFamily="34" charset="0"/>
              </a:rPr>
              <a:t>3. If you say no, then what is true for me is not true and </a:t>
            </a:r>
          </a:p>
          <a:p>
            <a:pPr lvl="1" fontAlgn="base"/>
            <a:r>
              <a:rPr lang="en-US" sz="2400" dirty="0">
                <a:latin typeface="Arial" panose="020B0604020202020204" pitchFamily="34" charset="0"/>
                <a:cs typeface="Arial" panose="020B0604020202020204" pitchFamily="34" charset="0"/>
              </a:rPr>
              <a:t>    </a:t>
            </a:r>
            <a:r>
              <a:rPr lang="en-US" sz="2400" b="0" i="0" u="none" strike="noStrike" dirty="0">
                <a:effectLst/>
                <a:latin typeface="Arial" panose="020B0604020202020204" pitchFamily="34" charset="0"/>
                <a:cs typeface="Arial" panose="020B0604020202020204" pitchFamily="34" charset="0"/>
              </a:rPr>
              <a:t>relativism is false. If you say yes, then relativism is false.</a:t>
            </a:r>
          </a:p>
        </p:txBody>
      </p:sp>
    </p:spTree>
    <p:extLst>
      <p:ext uri="{BB962C8B-B14F-4D97-AF65-F5344CB8AC3E}">
        <p14:creationId xmlns:p14="http://schemas.microsoft.com/office/powerpoint/2010/main" val="206472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4E4CB0-1131-2E44-83EC-150E36BDAFE7}"/>
              </a:ext>
            </a:extLst>
          </p:cNvPr>
          <p:cNvSpPr/>
          <p:nvPr/>
        </p:nvSpPr>
        <p:spPr>
          <a:xfrm>
            <a:off x="3048000" y="-11852106"/>
            <a:ext cx="6096000" cy="11018401"/>
          </a:xfrm>
          <a:prstGeom prst="rect">
            <a:avLst/>
          </a:prstGeom>
        </p:spPr>
        <p:txBody>
          <a:bodyPr>
            <a:spAutoFit/>
          </a:bodyPr>
          <a:lstStyle/>
          <a:p>
            <a:pPr fontAlgn="base">
              <a:buFont typeface="+mj-lt"/>
              <a:buAutoNum type="arabicPeriod"/>
            </a:pPr>
            <a:r>
              <a:rPr lang="en-US" sz="1000" b="0" i="0" u="none" strike="noStrike" dirty="0">
                <a:solidFill>
                  <a:srgbClr val="747775"/>
                </a:solidFill>
                <a:effectLst/>
                <a:latin typeface="inherit"/>
              </a:rPr>
              <a:t>“All truth is relative”</a:t>
            </a:r>
          </a:p>
          <a:p>
            <a:pPr marL="742950" lvl="1" indent="-285750" fontAlgn="base">
              <a:buFont typeface="+mj-lt"/>
              <a:buAutoNum type="arabicPeriod"/>
            </a:pPr>
            <a:r>
              <a:rPr lang="en-US" sz="1000" b="0" i="0" u="none" strike="noStrike" dirty="0">
                <a:solidFill>
                  <a:srgbClr val="747775"/>
                </a:solidFill>
                <a:effectLst/>
                <a:latin typeface="inherit"/>
              </a:rPr>
              <a:t>If all truth is relative, then the statement “All truth is relative” would be absolutely true. If it is absolutely true, then not all things are relative and the statement that “All truth is relative” is false.</a:t>
            </a:r>
          </a:p>
          <a:p>
            <a:pPr fontAlgn="base">
              <a:buFont typeface="+mj-lt"/>
              <a:buAutoNum type="arabicPeriod"/>
            </a:pPr>
            <a:r>
              <a:rPr lang="en-US" sz="1000" b="0" i="0" u="none" strike="noStrike" dirty="0">
                <a:solidFill>
                  <a:srgbClr val="747775"/>
                </a:solidFill>
                <a:effectLst/>
                <a:latin typeface="inherit"/>
              </a:rPr>
              <a:t>“There are no absolute truths”</a:t>
            </a:r>
          </a:p>
          <a:p>
            <a:pPr marL="742950" lvl="1" indent="-285750" fontAlgn="base">
              <a:buFont typeface="+mj-lt"/>
              <a:buAutoNum type="arabicPeriod"/>
            </a:pPr>
            <a:r>
              <a:rPr lang="en-US" sz="1000" b="0" i="0" u="none" strike="noStrike" dirty="0">
                <a:solidFill>
                  <a:srgbClr val="747775"/>
                </a:solidFill>
                <a:effectLst/>
                <a:latin typeface="inherit"/>
              </a:rPr>
              <a:t>The statement “There are no absolute truths” is an absolute statement which is supposed to be true. Therefore it is an absolute truth and “There are no absolute truths” is false.</a:t>
            </a:r>
          </a:p>
          <a:p>
            <a:pPr marL="742950" lvl="1" indent="-285750" fontAlgn="base">
              <a:buFont typeface="+mj-lt"/>
              <a:buAutoNum type="arabicPeriod"/>
            </a:pPr>
            <a:r>
              <a:rPr lang="en-US" sz="1000" b="0" i="0" u="none" strike="noStrike" dirty="0">
                <a:solidFill>
                  <a:srgbClr val="747775"/>
                </a:solidFill>
                <a:effectLst/>
                <a:latin typeface="inherit"/>
              </a:rPr>
              <a:t>If there are no absolute truths, then you cannot believe anything absolutely at all, including that there are no absolute truths. Therefore, nothing could be really true for you – including relativism.</a:t>
            </a:r>
          </a:p>
          <a:p>
            <a:pPr fontAlgn="base">
              <a:buFont typeface="+mj-lt"/>
              <a:buAutoNum type="arabicPeriod"/>
            </a:pPr>
            <a:r>
              <a:rPr lang="en-US" sz="1000" b="0" i="0" u="none" strike="noStrike" dirty="0">
                <a:solidFill>
                  <a:srgbClr val="747775"/>
                </a:solidFill>
                <a:effectLst/>
                <a:latin typeface="inherit"/>
              </a:rPr>
              <a:t>“What is true for you is not true for me”</a:t>
            </a:r>
          </a:p>
          <a:p>
            <a:pPr marL="742950" lvl="1" indent="-285750" fontAlgn="base">
              <a:buFont typeface="+mj-lt"/>
              <a:buAutoNum type="arabicPeriod"/>
            </a:pPr>
            <a:r>
              <a:rPr lang="en-US" sz="1000" b="0" i="0" u="none" strike="noStrike" dirty="0">
                <a:solidFill>
                  <a:srgbClr val="747775"/>
                </a:solidFill>
                <a:effectLst/>
                <a:latin typeface="inherit"/>
              </a:rPr>
              <a:t>If what is true for me is that relativism is false, then is it true that relativism is false?</a:t>
            </a:r>
          </a:p>
          <a:p>
            <a:pPr marL="742950" lvl="1" indent="-285750" fontAlgn="base">
              <a:buFont typeface="+mj-lt"/>
              <a:buAutoNum type="arabicPeriod"/>
            </a:pPr>
            <a:r>
              <a:rPr lang="en-US" sz="1000" b="0" i="0" u="none" strike="noStrike" dirty="0">
                <a:solidFill>
                  <a:srgbClr val="747775"/>
                </a:solidFill>
                <a:effectLst/>
                <a:latin typeface="inherit"/>
              </a:rPr>
              <a:t>If you say no, then what is true for me is not true and relativism is false. If you say yes, then relativism is false.</a:t>
            </a:r>
          </a:p>
          <a:p>
            <a:pPr marL="742950" lvl="1" indent="-285750" fontAlgn="base">
              <a:buFont typeface="+mj-lt"/>
              <a:buAutoNum type="arabicPeriod"/>
            </a:pPr>
            <a:r>
              <a:rPr lang="en-US" sz="1000" b="0" i="0" u="none" strike="noStrike" dirty="0">
                <a:solidFill>
                  <a:srgbClr val="747775"/>
                </a:solidFill>
                <a:effectLst/>
                <a:latin typeface="inherit"/>
              </a:rPr>
              <a:t>If you say that it is true only for me that relativism is false, then I am believing something other than relativism; namely, that relativism is false. If that is true, then how can relativism be true?</a:t>
            </a:r>
          </a:p>
          <a:p>
            <a:pPr marL="742950" lvl="1" indent="-285750" fontAlgn="base">
              <a:buFont typeface="+mj-lt"/>
              <a:buAutoNum type="arabicPeriod"/>
            </a:pPr>
            <a:r>
              <a:rPr lang="en-US" sz="1000" b="0" i="0" u="none" strike="noStrike" dirty="0">
                <a:solidFill>
                  <a:srgbClr val="747775"/>
                </a:solidFill>
                <a:effectLst/>
                <a:latin typeface="inherit"/>
              </a:rPr>
              <a:t>If you say that it is true only for me that relativism is false, then am I believing a premise that is true or false or neither?</a:t>
            </a:r>
          </a:p>
          <a:p>
            <a:pPr marL="742950" lvl="1" indent="-285750" fontAlgn="base">
              <a:buFont typeface="+mj-lt"/>
              <a:buAutoNum type="arabicPeriod"/>
            </a:pPr>
            <a:r>
              <a:rPr lang="en-US" sz="1000" b="0" i="0" u="none" strike="noStrike" dirty="0">
                <a:solidFill>
                  <a:srgbClr val="747775"/>
                </a:solidFill>
                <a:effectLst/>
                <a:latin typeface="inherit"/>
              </a:rPr>
              <a:t>If it is true for me that relativism is false, then relativism (within me) holds the position that relativism is false. This is self-contradictory and can’t be true.</a:t>
            </a:r>
          </a:p>
          <a:p>
            <a:pPr marL="742950" lvl="1" indent="-285750" fontAlgn="base">
              <a:buFont typeface="+mj-lt"/>
              <a:buAutoNum type="arabicPeriod"/>
            </a:pPr>
            <a:r>
              <a:rPr lang="en-US" sz="1000" b="0" i="0" u="none" strike="noStrike" dirty="0">
                <a:solidFill>
                  <a:srgbClr val="747775"/>
                </a:solidFill>
                <a:effectLst/>
                <a:latin typeface="inherit"/>
              </a:rPr>
              <a:t>If it is false for me that relativism is false, then relativism isn’t true because what is true for me is not said to be true for me.</a:t>
            </a:r>
          </a:p>
          <a:p>
            <a:pPr marL="742950" lvl="1" indent="-285750" fontAlgn="base">
              <a:buFont typeface="+mj-lt"/>
              <a:buAutoNum type="arabicPeriod"/>
            </a:pPr>
            <a:r>
              <a:rPr lang="en-US" sz="1000" b="0" i="0" u="none" strike="noStrike" dirty="0">
                <a:solidFill>
                  <a:srgbClr val="747775"/>
                </a:solidFill>
                <a:effectLst/>
                <a:latin typeface="inherit"/>
              </a:rPr>
              <a:t>If you say that what is true for me is neither really true or false, then relativism isn’t true since it states that all views are equally valid and by not being, at least true, relativism is shown to be wrong.</a:t>
            </a:r>
          </a:p>
          <a:p>
            <a:pPr marL="742950" lvl="1" indent="-285750" fontAlgn="base">
              <a:buFont typeface="+mj-lt"/>
              <a:buAutoNum type="arabicPeriod"/>
            </a:pPr>
            <a:r>
              <a:rPr lang="en-US" sz="1000" b="0" i="0" u="none" strike="noStrike" dirty="0">
                <a:solidFill>
                  <a:srgbClr val="747775"/>
                </a:solidFill>
                <a:effectLst/>
                <a:latin typeface="inherit"/>
              </a:rPr>
              <a:t>If I believe that relativism is false, and if it is true only for me that it is false, then you must admit that it is absolutely true that I am believing that relativism false.</a:t>
            </a:r>
          </a:p>
          <a:p>
            <a:pPr marL="742950" lvl="1" indent="-285750" fontAlgn="base">
              <a:buFont typeface="+mj-lt"/>
              <a:buAutoNum type="arabicPeriod"/>
            </a:pPr>
            <a:r>
              <a:rPr lang="en-US" sz="1000" b="0" i="0" u="none" strike="noStrike" dirty="0">
                <a:solidFill>
                  <a:srgbClr val="747775"/>
                </a:solidFill>
                <a:effectLst/>
                <a:latin typeface="inherit"/>
              </a:rPr>
              <a:t>If you admit that it is absolutely true that I am believing relativism is false, then relativism is defeated since you admit there is something absolutely true.</a:t>
            </a:r>
          </a:p>
          <a:p>
            <a:pPr marL="742950" lvl="1" indent="-285750" fontAlgn="base">
              <a:buFont typeface="+mj-lt"/>
              <a:buAutoNum type="arabicPeriod"/>
            </a:pPr>
            <a:r>
              <a:rPr lang="en-US" sz="1000" b="0" i="0" u="none" strike="noStrike" dirty="0">
                <a:solidFill>
                  <a:srgbClr val="747775"/>
                </a:solidFill>
                <a:effectLst/>
                <a:latin typeface="inherit"/>
              </a:rPr>
              <a:t>If I am believing in something other than relativism that is true, then there is something other than relativism that is true – even if it is only for me.</a:t>
            </a:r>
          </a:p>
          <a:p>
            <a:pPr marL="742950" lvl="1" indent="-285750" fontAlgn="base">
              <a:buFont typeface="+mj-lt"/>
              <a:buAutoNum type="arabicPeriod"/>
            </a:pPr>
            <a:r>
              <a:rPr lang="en-US" sz="1000" b="0" i="0" u="none" strike="noStrike" dirty="0">
                <a:solidFill>
                  <a:srgbClr val="747775"/>
                </a:solidFill>
                <a:effectLst/>
                <a:latin typeface="inherit"/>
              </a:rPr>
              <a:t>If there is something other than relativism that is true, then relativism is false.</a:t>
            </a:r>
          </a:p>
          <a:p>
            <a:pPr fontAlgn="base">
              <a:buFont typeface="+mj-lt"/>
              <a:buAutoNum type="arabicPeriod"/>
            </a:pPr>
            <a:r>
              <a:rPr lang="en-US" sz="1000" b="0" i="0" u="none" strike="noStrike" dirty="0">
                <a:solidFill>
                  <a:srgbClr val="747775"/>
                </a:solidFill>
                <a:effectLst/>
                <a:latin typeface="inherit"/>
              </a:rPr>
              <a:t>“No one can know anything for sure”</a:t>
            </a:r>
          </a:p>
          <a:p>
            <a:pPr marL="742950" lvl="1" indent="-285750" fontAlgn="base">
              <a:buFont typeface="+mj-lt"/>
              <a:buAutoNum type="arabicPeriod"/>
            </a:pPr>
            <a:r>
              <a:rPr lang="en-US" sz="1000" b="0" i="0" u="none" strike="noStrike" dirty="0">
                <a:solidFill>
                  <a:srgbClr val="747775"/>
                </a:solidFill>
                <a:effectLst/>
                <a:latin typeface="inherit"/>
              </a:rPr>
              <a:t>If that is true, then we can know that we cannot know anything for sure which is self defeating.</a:t>
            </a:r>
          </a:p>
          <a:p>
            <a:pPr fontAlgn="base">
              <a:buFont typeface="+mj-lt"/>
              <a:buAutoNum type="arabicPeriod"/>
            </a:pPr>
            <a:r>
              <a:rPr lang="en-US" sz="1000" b="0" i="0" u="none" strike="noStrike" dirty="0">
                <a:solidFill>
                  <a:srgbClr val="747775"/>
                </a:solidFill>
                <a:effectLst/>
                <a:latin typeface="inherit"/>
              </a:rPr>
              <a:t>“That is your reality, not mine”</a:t>
            </a:r>
          </a:p>
          <a:p>
            <a:pPr marL="742950" lvl="1" indent="-285750" fontAlgn="base">
              <a:buFont typeface="+mj-lt"/>
              <a:buAutoNum type="arabicPeriod"/>
            </a:pPr>
            <a:r>
              <a:rPr lang="en-US" sz="1000" b="0" i="0" u="none" strike="noStrike" dirty="0">
                <a:solidFill>
                  <a:srgbClr val="747775"/>
                </a:solidFill>
                <a:effectLst/>
                <a:latin typeface="inherit"/>
              </a:rPr>
              <a:t>Is my reality really real or not? If it is, then my reality states that relativism is false. If my reality is not true, then relativism isn’t true either since it states that my reality is true.</a:t>
            </a:r>
          </a:p>
          <a:p>
            <a:pPr marL="742950" lvl="1" indent="-285750" fontAlgn="base">
              <a:buFont typeface="+mj-lt"/>
              <a:buAutoNum type="arabicPeriod"/>
            </a:pPr>
            <a:r>
              <a:rPr lang="en-US" sz="1000" b="0" i="0" u="none" strike="noStrike" dirty="0">
                <a:solidFill>
                  <a:srgbClr val="747775"/>
                </a:solidFill>
                <a:effectLst/>
                <a:latin typeface="inherit"/>
              </a:rPr>
              <a:t>If my reality is different than yours, how can my reality contradict your reality? If yours and mine are equally real, how can two opposite realities that exclude each other really exist at the same time — especially since reality is that which is true?</a:t>
            </a:r>
          </a:p>
          <a:p>
            <a:pPr fontAlgn="base">
              <a:buFont typeface="+mj-lt"/>
              <a:buAutoNum type="arabicPeriod"/>
            </a:pPr>
            <a:r>
              <a:rPr lang="en-US" sz="1000" b="0" i="0" u="none" strike="noStrike" dirty="0">
                <a:solidFill>
                  <a:srgbClr val="747775"/>
                </a:solidFill>
                <a:effectLst/>
                <a:latin typeface="inherit"/>
              </a:rPr>
              <a:t>“We all perceive what we want”</a:t>
            </a:r>
          </a:p>
          <a:p>
            <a:pPr marL="742950" lvl="1" indent="-285750" fontAlgn="base">
              <a:buFont typeface="+mj-lt"/>
              <a:buAutoNum type="arabicPeriod"/>
            </a:pPr>
            <a:r>
              <a:rPr lang="en-US" sz="1000" b="0" i="0" u="none" strike="noStrike" dirty="0">
                <a:solidFill>
                  <a:srgbClr val="747775"/>
                </a:solidFill>
                <a:effectLst/>
                <a:latin typeface="inherit"/>
              </a:rPr>
              <a:t>If we all perceive what we want, then how do you know that statement is true since I can want to perceive that your statement is false?</a:t>
            </a:r>
          </a:p>
          <a:p>
            <a:pPr marL="742950" lvl="1" indent="-285750" fontAlgn="base">
              <a:buFont typeface="+mj-lt"/>
              <a:buAutoNum type="arabicPeriod"/>
            </a:pPr>
            <a:r>
              <a:rPr lang="en-US" sz="1000" b="0" i="0" u="none" strike="noStrike" dirty="0">
                <a:solidFill>
                  <a:srgbClr val="747775"/>
                </a:solidFill>
                <a:effectLst/>
                <a:latin typeface="inherit"/>
              </a:rPr>
              <a:t>If we all perceive what we want, then what are you wanting to perceive?</a:t>
            </a:r>
          </a:p>
          <a:p>
            <a:pPr marL="742950" lvl="1" indent="-285750" fontAlgn="base">
              <a:buFont typeface="+mj-lt"/>
              <a:buAutoNum type="arabicPeriod"/>
            </a:pPr>
            <a:r>
              <a:rPr lang="en-US" sz="1000" b="0" i="0" u="none" strike="noStrike" dirty="0">
                <a:solidFill>
                  <a:srgbClr val="747775"/>
                </a:solidFill>
                <a:effectLst/>
                <a:latin typeface="inherit"/>
              </a:rPr>
              <a:t>If you say you want to perceive truth, how do you know if you are not deceived? Simply desiring truth is no proof you have it.</a:t>
            </a:r>
          </a:p>
          <a:p>
            <a:pPr fontAlgn="base">
              <a:buFont typeface="+mj-lt"/>
              <a:buAutoNum type="arabicPeriod"/>
            </a:pPr>
            <a:r>
              <a:rPr lang="en-US" sz="1000" b="0" i="0" u="none" strike="noStrike" dirty="0">
                <a:solidFill>
                  <a:srgbClr val="747775"/>
                </a:solidFill>
                <a:effectLst/>
                <a:latin typeface="inherit"/>
              </a:rPr>
              <a:t>“You may not use logic to refute relativism”</a:t>
            </a:r>
          </a:p>
          <a:p>
            <a:pPr marL="742950" lvl="1" indent="-285750" fontAlgn="base">
              <a:buFont typeface="+mj-lt"/>
              <a:buAutoNum type="arabicPeriod"/>
            </a:pPr>
            <a:r>
              <a:rPr lang="en-US" sz="1000" b="0" i="0" u="none" strike="noStrike" dirty="0">
                <a:solidFill>
                  <a:srgbClr val="747775"/>
                </a:solidFill>
                <a:effectLst/>
                <a:latin typeface="inherit"/>
              </a:rPr>
              <a:t>Why may I not use logic to refute relativism? Do you have a logical reason for your statement? If not, then you aren’t being logical. If you do, then you are using logic to refute logic and that can’t happen.</a:t>
            </a:r>
          </a:p>
          <a:p>
            <a:pPr marL="742950" lvl="1" indent="-285750" fontAlgn="base">
              <a:buFont typeface="+mj-lt"/>
              <a:buAutoNum type="arabicPeriod"/>
            </a:pPr>
            <a:r>
              <a:rPr lang="en-US" sz="1000" b="0" i="0" u="none" strike="noStrike" dirty="0">
                <a:solidFill>
                  <a:srgbClr val="747775"/>
                </a:solidFill>
                <a:effectLst/>
                <a:latin typeface="inherit"/>
              </a:rPr>
              <a:t>Can you give me a logical reason why logic cannot be used?</a:t>
            </a:r>
          </a:p>
          <a:p>
            <a:pPr marL="742950" lvl="1" indent="-285750" fontAlgn="base">
              <a:buFont typeface="+mj-lt"/>
              <a:buAutoNum type="arabicPeriod"/>
            </a:pPr>
            <a:r>
              <a:rPr lang="en-US" sz="1000" b="0" i="0" u="none" strike="noStrike" dirty="0">
                <a:solidFill>
                  <a:srgbClr val="747775"/>
                </a:solidFill>
                <a:effectLst/>
                <a:latin typeface="inherit"/>
              </a:rPr>
              <a:t>If you use relativism to refute logic, then on what basis is relativism (that nothing is absolutely true) able to refute logic which is based upon truth since you must assume relativism is absolutely true to be able to refute logic.</a:t>
            </a:r>
          </a:p>
          <a:p>
            <a:pPr marL="742950" lvl="1" indent="-285750" fontAlgn="base">
              <a:buFont typeface="+mj-lt"/>
              <a:buAutoNum type="arabicPeriod"/>
            </a:pPr>
            <a:r>
              <a:rPr lang="en-US" sz="1000" b="0" i="0" u="none" strike="noStrike" dirty="0">
                <a:solidFill>
                  <a:srgbClr val="747775"/>
                </a:solidFill>
                <a:effectLst/>
                <a:latin typeface="inherit"/>
              </a:rPr>
              <a:t>If you use relativism to refute logic, then relativism has lost its relative status since it is used to absolutely refute the truth of something else.</a:t>
            </a:r>
          </a:p>
          <a:p>
            <a:pPr fontAlgn="base">
              <a:buFont typeface="+mj-lt"/>
              <a:buAutoNum type="arabicPeriod"/>
            </a:pPr>
            <a:r>
              <a:rPr lang="en-US" sz="1000" b="0" i="0" u="none" strike="noStrike" dirty="0">
                <a:solidFill>
                  <a:srgbClr val="747775"/>
                </a:solidFill>
                <a:effectLst/>
                <a:latin typeface="inherit"/>
              </a:rPr>
              <a:t>“We are only perceiving different aspects of the same reality”</a:t>
            </a:r>
          </a:p>
          <a:p>
            <a:pPr marL="742950" lvl="1" indent="-285750" fontAlgn="base">
              <a:buFont typeface="+mj-lt"/>
              <a:buAutoNum type="arabicPeriod"/>
            </a:pPr>
            <a:r>
              <a:rPr lang="en-US" sz="1000" b="0" i="0" u="none" strike="noStrike" dirty="0">
                <a:solidFill>
                  <a:srgbClr val="747775"/>
                </a:solidFill>
                <a:effectLst/>
                <a:latin typeface="inherit"/>
              </a:rPr>
              <a:t>If our perceptions of reality are contradictory, can either perception be trusted?</a:t>
            </a:r>
          </a:p>
          <a:p>
            <a:pPr marL="742950" lvl="1" indent="-285750" fontAlgn="base">
              <a:buFont typeface="+mj-lt"/>
              <a:buAutoNum type="arabicPeriod"/>
            </a:pPr>
            <a:r>
              <a:rPr lang="en-US" sz="1000" b="0" i="0" u="none" strike="noStrike" dirty="0">
                <a:solidFill>
                  <a:srgbClr val="747775"/>
                </a:solidFill>
                <a:effectLst/>
                <a:latin typeface="inherit"/>
              </a:rPr>
              <a:t>Is truth self contradictory? If it were, then truth wouldn’t be true because it would be self refuting. If something is self refuting, then it isn’t true.</a:t>
            </a:r>
          </a:p>
          <a:p>
            <a:pPr marL="742950" lvl="1" indent="-285750" fontAlgn="base">
              <a:buFont typeface="+mj-lt"/>
              <a:buAutoNum type="arabicPeriod"/>
            </a:pPr>
            <a:r>
              <a:rPr lang="en-US" sz="1000" b="0" i="0" u="none" strike="noStrike" dirty="0">
                <a:solidFill>
                  <a:srgbClr val="747775"/>
                </a:solidFill>
                <a:effectLst/>
                <a:latin typeface="inherit"/>
              </a:rPr>
              <a:t>If that is true that we are perceiving different aspects of the same reality, then am I believing something that is false since I believe that your reality is not true? How then could they be the same reality?</a:t>
            </a:r>
          </a:p>
          <a:p>
            <a:pPr marL="742950" lvl="1" indent="-285750" fontAlgn="base">
              <a:buFont typeface="+mj-lt"/>
              <a:buAutoNum type="arabicPeriod"/>
            </a:pPr>
            <a:r>
              <a:rPr lang="en-US" sz="1000" b="0" i="0" u="none" strike="noStrike" dirty="0">
                <a:solidFill>
                  <a:srgbClr val="747775"/>
                </a:solidFill>
                <a:effectLst/>
                <a:latin typeface="inherit"/>
              </a:rPr>
              <a:t>If you are saying that it is merely my perception that is not true, then relativism is refuted. If I am believing something that is false, then relativism is not true since it holds that all views are equally valid.</a:t>
            </a:r>
          </a:p>
          <a:p>
            <a:pPr marL="742950" lvl="1" indent="-285750" fontAlgn="base">
              <a:buFont typeface="+mj-lt"/>
              <a:buAutoNum type="arabicPeriod"/>
            </a:pPr>
            <a:r>
              <a:rPr lang="en-US" sz="1000" b="0" i="0" u="none" strike="noStrike" dirty="0">
                <a:solidFill>
                  <a:srgbClr val="747775"/>
                </a:solidFill>
                <a:effectLst/>
                <a:latin typeface="inherit"/>
              </a:rPr>
              <a:t>If my reality is that your reality is false, then both cannot be true. If both are not true, then one of us (or both) is in error. If one or both of us is in error, then relativism is not true.</a:t>
            </a:r>
          </a:p>
          <a:p>
            <a:pPr fontAlgn="base">
              <a:buFont typeface="+mj-lt"/>
              <a:buAutoNum type="arabicPeriod"/>
            </a:pPr>
            <a:r>
              <a:rPr lang="en-US" sz="1000" b="0" i="0" u="none" strike="noStrike" dirty="0">
                <a:solidFill>
                  <a:srgbClr val="747775"/>
                </a:solidFill>
                <a:effectLst/>
                <a:latin typeface="inherit"/>
              </a:rPr>
              <a:t>“Relativism itself is excluded from the critique that it is absolute and self-refuting”</a:t>
            </a:r>
          </a:p>
          <a:p>
            <a:pPr marL="742950" lvl="1" indent="-285750" fontAlgn="base">
              <a:buFont typeface="+mj-lt"/>
              <a:buAutoNum type="arabicPeriod"/>
            </a:pPr>
            <a:r>
              <a:rPr lang="en-US" sz="1000" b="0" i="0" u="none" strike="noStrike" dirty="0">
                <a:solidFill>
                  <a:srgbClr val="747775"/>
                </a:solidFill>
                <a:effectLst/>
                <a:latin typeface="inherit"/>
              </a:rPr>
              <a:t>On what basis do you simply exclude relativism from the critique of logic? Is this an arbitrary act? If so, does it justify your position? If it is not arbitrary, what criteria did you use to exclude it?</a:t>
            </a:r>
          </a:p>
          <a:p>
            <a:pPr marL="742950" lvl="1" indent="-285750" fontAlgn="base">
              <a:buFont typeface="+mj-lt"/>
              <a:buAutoNum type="arabicPeriod"/>
            </a:pPr>
            <a:r>
              <a:rPr lang="en-US" sz="1000" b="0" i="0" u="none" strike="noStrike" dirty="0">
                <a:solidFill>
                  <a:srgbClr val="747775"/>
                </a:solidFill>
                <a:effectLst/>
                <a:latin typeface="inherit"/>
              </a:rPr>
              <a:t>To exclude itself from the start is an admission of the logical problems inherent in its system of thought.</a:t>
            </a:r>
          </a:p>
        </p:txBody>
      </p:sp>
      <p:sp>
        <p:nvSpPr>
          <p:cNvPr id="6" name="Rectangle 5">
            <a:extLst>
              <a:ext uri="{FF2B5EF4-FFF2-40B4-BE49-F238E27FC236}">
                <a16:creationId xmlns:a16="http://schemas.microsoft.com/office/drawing/2014/main" id="{91E80ACD-DFE4-C04A-91E3-490A9EB6D178}"/>
              </a:ext>
            </a:extLst>
          </p:cNvPr>
          <p:cNvSpPr/>
          <p:nvPr/>
        </p:nvSpPr>
        <p:spPr>
          <a:xfrm>
            <a:off x="858252" y="418329"/>
            <a:ext cx="8045116" cy="1200329"/>
          </a:xfrm>
          <a:prstGeom prst="rect">
            <a:avLst/>
          </a:prstGeom>
        </p:spPr>
        <p:txBody>
          <a:bodyPr wrap="square">
            <a:spAutoFit/>
          </a:bodyPr>
          <a:lstStyle/>
          <a:p>
            <a:pPr fontAlgn="base"/>
            <a:r>
              <a:rPr lang="en-US" sz="2400" b="0" i="0" u="none" strike="noStrike" dirty="0">
                <a:effectLst/>
                <a:latin typeface="Arial" panose="020B0604020202020204" pitchFamily="34" charset="0"/>
                <a:cs typeface="Arial" panose="020B0604020202020204" pitchFamily="34" charset="0"/>
              </a:rPr>
              <a:t>4.“No one can know anything for sure”</a:t>
            </a:r>
          </a:p>
          <a:p>
            <a:pPr fontAlgn="base"/>
            <a:r>
              <a:rPr lang="en-US" sz="2400" dirty="0">
                <a:latin typeface="Arial" panose="020B0604020202020204" pitchFamily="34" charset="0"/>
                <a:cs typeface="Arial" panose="020B0604020202020204" pitchFamily="34" charset="0"/>
              </a:rPr>
              <a:t>	</a:t>
            </a:r>
            <a:r>
              <a:rPr lang="en-US" sz="2400" b="0" i="0" u="none" strike="noStrike" dirty="0">
                <a:effectLst/>
                <a:latin typeface="Arial" panose="020B0604020202020204" pitchFamily="34" charset="0"/>
                <a:cs typeface="Arial" panose="020B0604020202020204" pitchFamily="34" charset="0"/>
              </a:rPr>
              <a:t>4. If that is true, then we can know that we cannot </a:t>
            </a:r>
          </a:p>
          <a:p>
            <a:pPr fontAlgn="base"/>
            <a:r>
              <a:rPr lang="en-US" sz="2400" dirty="0">
                <a:latin typeface="Arial" panose="020B0604020202020204" pitchFamily="34" charset="0"/>
                <a:cs typeface="Arial" panose="020B0604020202020204" pitchFamily="34" charset="0"/>
              </a:rPr>
              <a:t>               </a:t>
            </a:r>
            <a:r>
              <a:rPr lang="en-US" sz="2400" b="0" i="0" u="none" strike="noStrike" dirty="0">
                <a:effectLst/>
                <a:latin typeface="Arial" panose="020B0604020202020204" pitchFamily="34" charset="0"/>
                <a:cs typeface="Arial" panose="020B0604020202020204" pitchFamily="34" charset="0"/>
              </a:rPr>
              <a:t>know anything for sure which is self defeating.</a:t>
            </a:r>
          </a:p>
        </p:txBody>
      </p:sp>
      <p:sp>
        <p:nvSpPr>
          <p:cNvPr id="7" name="Rectangle 6">
            <a:extLst>
              <a:ext uri="{FF2B5EF4-FFF2-40B4-BE49-F238E27FC236}">
                <a16:creationId xmlns:a16="http://schemas.microsoft.com/office/drawing/2014/main" id="{CBA23E85-F72E-FE44-825E-067D8EE9C490}"/>
              </a:ext>
            </a:extLst>
          </p:cNvPr>
          <p:cNvSpPr/>
          <p:nvPr/>
        </p:nvSpPr>
        <p:spPr>
          <a:xfrm>
            <a:off x="858252" y="2361396"/>
            <a:ext cx="8394033" cy="3785652"/>
          </a:xfrm>
          <a:prstGeom prst="rect">
            <a:avLst/>
          </a:prstGeom>
        </p:spPr>
        <p:txBody>
          <a:bodyPr wrap="square">
            <a:spAutoFit/>
          </a:bodyPr>
          <a:lstStyle/>
          <a:p>
            <a:pPr fontAlgn="base"/>
            <a:r>
              <a:rPr lang="en-US" sz="2400" b="0" i="0" u="none" strike="noStrike" dirty="0">
                <a:effectLst/>
                <a:latin typeface="Arial" panose="020B0604020202020204" pitchFamily="34" charset="0"/>
                <a:cs typeface="Arial" panose="020B0604020202020204" pitchFamily="34" charset="0"/>
              </a:rPr>
              <a:t>5. “That is your reality, not mine”</a:t>
            </a:r>
          </a:p>
          <a:p>
            <a:pPr fontAlgn="base"/>
            <a:r>
              <a:rPr lang="en-US" sz="2400" dirty="0">
                <a:latin typeface="Arial" panose="020B0604020202020204" pitchFamily="34" charset="0"/>
                <a:cs typeface="Arial" panose="020B0604020202020204" pitchFamily="34" charset="0"/>
              </a:rPr>
              <a:t>	</a:t>
            </a:r>
            <a:r>
              <a:rPr lang="en-US" sz="2400" b="0" i="0" u="none" strike="noStrike" dirty="0">
                <a:effectLst/>
                <a:latin typeface="Arial" panose="020B0604020202020204" pitchFamily="34" charset="0"/>
                <a:cs typeface="Arial" panose="020B0604020202020204" pitchFamily="34" charset="0"/>
              </a:rPr>
              <a:t>5. Is my reality really real or not? If it is, then my </a:t>
            </a:r>
          </a:p>
          <a:p>
            <a:pPr fontAlgn="base"/>
            <a:r>
              <a:rPr lang="en-US" sz="2400" dirty="0">
                <a:latin typeface="Arial" panose="020B0604020202020204" pitchFamily="34" charset="0"/>
                <a:cs typeface="Arial" panose="020B0604020202020204" pitchFamily="34" charset="0"/>
              </a:rPr>
              <a:t>               </a:t>
            </a:r>
            <a:r>
              <a:rPr lang="en-US" sz="2400" b="0" i="0" u="none" strike="noStrike" dirty="0">
                <a:effectLst/>
                <a:latin typeface="Arial" panose="020B0604020202020204" pitchFamily="34" charset="0"/>
                <a:cs typeface="Arial" panose="020B0604020202020204" pitchFamily="34" charset="0"/>
              </a:rPr>
              <a:t>reality states that relativism is false. If my reality   </a:t>
            </a:r>
          </a:p>
          <a:p>
            <a:pPr fontAlgn="base"/>
            <a:r>
              <a:rPr lang="en-US" sz="2400" dirty="0">
                <a:latin typeface="Arial" panose="020B0604020202020204" pitchFamily="34" charset="0"/>
                <a:cs typeface="Arial" panose="020B0604020202020204" pitchFamily="34" charset="0"/>
              </a:rPr>
              <a:t>               </a:t>
            </a:r>
            <a:r>
              <a:rPr lang="en-US" sz="2400" b="0" i="0" u="none" strike="noStrike" dirty="0">
                <a:effectLst/>
                <a:latin typeface="Arial" panose="020B0604020202020204" pitchFamily="34" charset="0"/>
                <a:cs typeface="Arial" panose="020B0604020202020204" pitchFamily="34" charset="0"/>
              </a:rPr>
              <a:t>is not true, then relativism isn’t true either since it </a:t>
            </a:r>
          </a:p>
          <a:p>
            <a:pPr fontAlgn="base"/>
            <a:r>
              <a:rPr lang="en-US" sz="2400" dirty="0">
                <a:latin typeface="Arial" panose="020B0604020202020204" pitchFamily="34" charset="0"/>
                <a:cs typeface="Arial" panose="020B0604020202020204" pitchFamily="34" charset="0"/>
              </a:rPr>
              <a:t>               </a:t>
            </a:r>
            <a:r>
              <a:rPr lang="en-US" sz="2400" b="0" i="0" u="none" strike="noStrike" dirty="0">
                <a:effectLst/>
                <a:latin typeface="Arial" panose="020B0604020202020204" pitchFamily="34" charset="0"/>
                <a:cs typeface="Arial" panose="020B0604020202020204" pitchFamily="34" charset="0"/>
              </a:rPr>
              <a:t>states that my reality is true.</a:t>
            </a:r>
          </a:p>
          <a:p>
            <a:pPr fontAlgn="base"/>
            <a:r>
              <a:rPr lang="en-US" sz="2400" dirty="0">
                <a:latin typeface="Arial" panose="020B0604020202020204" pitchFamily="34" charset="0"/>
                <a:cs typeface="Arial" panose="020B0604020202020204" pitchFamily="34" charset="0"/>
              </a:rPr>
              <a:t>	</a:t>
            </a:r>
            <a:r>
              <a:rPr lang="en-US" sz="2400" b="0" i="0" u="none" strike="noStrike" dirty="0">
                <a:effectLst/>
                <a:latin typeface="Arial" panose="020B0604020202020204" pitchFamily="34" charset="0"/>
                <a:cs typeface="Arial" panose="020B0604020202020204" pitchFamily="34" charset="0"/>
              </a:rPr>
              <a:t>5. If my reality is different than yours, how can my </a:t>
            </a:r>
          </a:p>
          <a:p>
            <a:pPr fontAlgn="base"/>
            <a:r>
              <a:rPr lang="en-US" sz="2400" dirty="0">
                <a:latin typeface="Arial" panose="020B0604020202020204" pitchFamily="34" charset="0"/>
                <a:cs typeface="Arial" panose="020B0604020202020204" pitchFamily="34" charset="0"/>
              </a:rPr>
              <a:t>               </a:t>
            </a:r>
            <a:r>
              <a:rPr lang="en-US" sz="2400" b="0" i="0" u="none" strike="noStrike" dirty="0">
                <a:effectLst/>
                <a:latin typeface="Arial" panose="020B0604020202020204" pitchFamily="34" charset="0"/>
                <a:cs typeface="Arial" panose="020B0604020202020204" pitchFamily="34" charset="0"/>
              </a:rPr>
              <a:t>reality contradict your reality? If yours and mine are </a:t>
            </a:r>
          </a:p>
          <a:p>
            <a:pPr fontAlgn="base"/>
            <a:r>
              <a:rPr lang="en-US" sz="2400" dirty="0">
                <a:latin typeface="Arial" panose="020B0604020202020204" pitchFamily="34" charset="0"/>
                <a:cs typeface="Arial" panose="020B0604020202020204" pitchFamily="34" charset="0"/>
              </a:rPr>
              <a:t>               </a:t>
            </a:r>
            <a:r>
              <a:rPr lang="en-US" sz="2400" b="0" i="0" u="none" strike="noStrike" dirty="0">
                <a:effectLst/>
                <a:latin typeface="Arial" panose="020B0604020202020204" pitchFamily="34" charset="0"/>
                <a:cs typeface="Arial" panose="020B0604020202020204" pitchFamily="34" charset="0"/>
              </a:rPr>
              <a:t>equally real, how can two opposite realities that </a:t>
            </a:r>
          </a:p>
          <a:p>
            <a:pPr fontAlgn="base"/>
            <a:r>
              <a:rPr lang="en-US" sz="2400" dirty="0">
                <a:latin typeface="Arial" panose="020B0604020202020204" pitchFamily="34" charset="0"/>
                <a:cs typeface="Arial" panose="020B0604020202020204" pitchFamily="34" charset="0"/>
              </a:rPr>
              <a:t>               </a:t>
            </a:r>
            <a:r>
              <a:rPr lang="en-US" sz="2400" b="0" i="0" u="none" strike="noStrike" dirty="0">
                <a:effectLst/>
                <a:latin typeface="Arial" panose="020B0604020202020204" pitchFamily="34" charset="0"/>
                <a:cs typeface="Arial" panose="020B0604020202020204" pitchFamily="34" charset="0"/>
              </a:rPr>
              <a:t>exclude each other really exist at the same time — </a:t>
            </a:r>
          </a:p>
          <a:p>
            <a:pPr fontAlgn="base"/>
            <a:r>
              <a:rPr lang="en-US" sz="2400" dirty="0">
                <a:latin typeface="Arial" panose="020B0604020202020204" pitchFamily="34" charset="0"/>
                <a:cs typeface="Arial" panose="020B0604020202020204" pitchFamily="34" charset="0"/>
              </a:rPr>
              <a:t>               </a:t>
            </a:r>
            <a:r>
              <a:rPr lang="en-US" sz="2400" b="0" i="0" u="none" strike="noStrike" dirty="0">
                <a:effectLst/>
                <a:latin typeface="Arial" panose="020B0604020202020204" pitchFamily="34" charset="0"/>
                <a:cs typeface="Arial" panose="020B0604020202020204" pitchFamily="34" charset="0"/>
              </a:rPr>
              <a:t>especially since reality is that which is true?</a:t>
            </a:r>
          </a:p>
        </p:txBody>
      </p:sp>
    </p:spTree>
    <p:extLst>
      <p:ext uri="{BB962C8B-B14F-4D97-AF65-F5344CB8AC3E}">
        <p14:creationId xmlns:p14="http://schemas.microsoft.com/office/powerpoint/2010/main" val="35556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99E1CC-5DE1-304C-B31E-D931FC13379C}"/>
              </a:ext>
            </a:extLst>
          </p:cNvPr>
          <p:cNvSpPr/>
          <p:nvPr/>
        </p:nvSpPr>
        <p:spPr>
          <a:xfrm>
            <a:off x="1700463" y="415005"/>
            <a:ext cx="8129337" cy="2308324"/>
          </a:xfrm>
          <a:prstGeom prst="rect">
            <a:avLst/>
          </a:prstGeom>
        </p:spPr>
        <p:txBody>
          <a:bodyPr wrap="square">
            <a:spAutoFit/>
          </a:bodyPr>
          <a:lstStyle/>
          <a:p>
            <a:pPr fontAlgn="base"/>
            <a:r>
              <a:rPr lang="en-US" sz="2400" b="0" i="0" u="none" strike="noStrike" dirty="0">
                <a:effectLst/>
                <a:latin typeface="Arial" panose="020B0604020202020204" pitchFamily="34" charset="0"/>
                <a:cs typeface="Arial" panose="020B0604020202020204" pitchFamily="34" charset="0"/>
              </a:rPr>
              <a:t>6.“You may not use logic to refute relativism”</a:t>
            </a:r>
          </a:p>
          <a:p>
            <a:pPr fontAlgn="base"/>
            <a:endParaRPr lang="en-US" sz="2400" b="0" i="0" u="none" strike="noStrike" dirty="0">
              <a:effectLst/>
              <a:latin typeface="Arial" panose="020B0604020202020204" pitchFamily="34" charset="0"/>
              <a:cs typeface="Arial" panose="020B0604020202020204" pitchFamily="34" charset="0"/>
            </a:endParaRPr>
          </a:p>
          <a:p>
            <a:pPr lvl="1" fontAlgn="base"/>
            <a:r>
              <a:rPr lang="en-US" sz="2400" dirty="0">
                <a:latin typeface="Arial" panose="020B0604020202020204" pitchFamily="34" charset="0"/>
                <a:cs typeface="Arial" panose="020B0604020202020204" pitchFamily="34" charset="0"/>
              </a:rPr>
              <a:t>6. </a:t>
            </a:r>
            <a:r>
              <a:rPr lang="en-US" sz="2400" b="0" i="0" u="none" strike="noStrike" dirty="0">
                <a:effectLst/>
                <a:latin typeface="Arial" panose="020B0604020202020204" pitchFamily="34" charset="0"/>
                <a:cs typeface="Arial" panose="020B0604020202020204" pitchFamily="34" charset="0"/>
              </a:rPr>
              <a:t>Why may I not use logic to refute relativism? Do you </a:t>
            </a:r>
          </a:p>
          <a:p>
            <a:pPr lvl="1" fontAlgn="base"/>
            <a:r>
              <a:rPr lang="en-US" sz="2400" dirty="0">
                <a:latin typeface="Arial" panose="020B0604020202020204" pitchFamily="34" charset="0"/>
                <a:cs typeface="Arial" panose="020B0604020202020204" pitchFamily="34" charset="0"/>
              </a:rPr>
              <a:t>    </a:t>
            </a:r>
            <a:r>
              <a:rPr lang="en-US" sz="2400" b="0" i="0" u="none" strike="noStrike" dirty="0">
                <a:effectLst/>
                <a:latin typeface="Arial" panose="020B0604020202020204" pitchFamily="34" charset="0"/>
                <a:cs typeface="Arial" panose="020B0604020202020204" pitchFamily="34" charset="0"/>
              </a:rPr>
              <a:t>have a logical reason for your statement? If not, then </a:t>
            </a:r>
          </a:p>
          <a:p>
            <a:pPr lvl="1" fontAlgn="base"/>
            <a:r>
              <a:rPr lang="en-US" sz="2400" dirty="0">
                <a:latin typeface="Arial" panose="020B0604020202020204" pitchFamily="34" charset="0"/>
                <a:cs typeface="Arial" panose="020B0604020202020204" pitchFamily="34" charset="0"/>
              </a:rPr>
              <a:t>    </a:t>
            </a:r>
            <a:r>
              <a:rPr lang="en-US" sz="2400" b="0" i="0" u="none" strike="noStrike" dirty="0">
                <a:effectLst/>
                <a:latin typeface="Arial" panose="020B0604020202020204" pitchFamily="34" charset="0"/>
                <a:cs typeface="Arial" panose="020B0604020202020204" pitchFamily="34" charset="0"/>
              </a:rPr>
              <a:t>you aren’t being logical. If you do, then you are using </a:t>
            </a:r>
          </a:p>
          <a:p>
            <a:pPr lvl="1" fontAlgn="base"/>
            <a:r>
              <a:rPr lang="en-US" sz="2400" dirty="0">
                <a:latin typeface="Arial" panose="020B0604020202020204" pitchFamily="34" charset="0"/>
                <a:cs typeface="Arial" panose="020B0604020202020204" pitchFamily="34" charset="0"/>
              </a:rPr>
              <a:t>    </a:t>
            </a:r>
            <a:r>
              <a:rPr lang="en-US" sz="2400" b="0" i="0" u="none" strike="noStrike" dirty="0">
                <a:effectLst/>
                <a:latin typeface="Arial" panose="020B0604020202020204" pitchFamily="34" charset="0"/>
                <a:cs typeface="Arial" panose="020B0604020202020204" pitchFamily="34" charset="0"/>
              </a:rPr>
              <a:t>logic to refute logic and that can’t happen.</a:t>
            </a:r>
          </a:p>
        </p:txBody>
      </p:sp>
    </p:spTree>
    <p:extLst>
      <p:ext uri="{BB962C8B-B14F-4D97-AF65-F5344CB8AC3E}">
        <p14:creationId xmlns:p14="http://schemas.microsoft.com/office/powerpoint/2010/main" val="2683546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07"/>
            <a:ext cx="2790854" cy="1597891"/>
          </a:xfrm>
          <a:prstGeom prst="rect">
            <a:avLst/>
          </a:prstGeom>
        </p:spPr>
      </p:pic>
      <p:sp>
        <p:nvSpPr>
          <p:cNvPr id="4" name="Rectangle 3"/>
          <p:cNvSpPr/>
          <p:nvPr/>
        </p:nvSpPr>
        <p:spPr>
          <a:xfrm>
            <a:off x="688699" y="34634"/>
            <a:ext cx="1585626" cy="523220"/>
          </a:xfrm>
          <a:prstGeom prst="rect">
            <a:avLst/>
          </a:prstGeom>
          <a:noFill/>
        </p:spPr>
        <p:txBody>
          <a:bodyPr wrap="none" lIns="91440" tIns="45720" rIns="91440" bIns="45720">
            <a:spAutoFit/>
          </a:bodyPr>
          <a:lstStyle/>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a:t>
            </a:r>
          </a:p>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BELIEF</a:t>
            </a:r>
          </a:p>
        </p:txBody>
      </p:sp>
      <p:sp>
        <p:nvSpPr>
          <p:cNvPr id="6" name="TextBox 5"/>
          <p:cNvSpPr txBox="1"/>
          <p:nvPr/>
        </p:nvSpPr>
        <p:spPr>
          <a:xfrm>
            <a:off x="1254931" y="489877"/>
            <a:ext cx="459293"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TO</a:t>
            </a:r>
          </a:p>
        </p:txBody>
      </p:sp>
      <p:sp>
        <p:nvSpPr>
          <p:cNvPr id="7" name="TextBox 6"/>
          <p:cNvSpPr txBox="1"/>
          <p:nvPr/>
        </p:nvSpPr>
        <p:spPr>
          <a:xfrm>
            <a:off x="678202" y="711777"/>
            <a:ext cx="1612749"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CONVICTIONS</a:t>
            </a:r>
          </a:p>
        </p:txBody>
      </p:sp>
      <p:sp>
        <p:nvSpPr>
          <p:cNvPr id="8" name="TextBox 7"/>
          <p:cNvSpPr txBox="1"/>
          <p:nvPr/>
        </p:nvSpPr>
        <p:spPr>
          <a:xfrm>
            <a:off x="2449226" y="1984371"/>
            <a:ext cx="9401035" cy="523220"/>
          </a:xfrm>
          <a:prstGeom prst="rect">
            <a:avLst/>
          </a:prstGeom>
          <a:noFill/>
        </p:spPr>
        <p:txBody>
          <a:bodyPr wrap="none" rtlCol="0">
            <a:spAutoFit/>
          </a:bodyPr>
          <a:lstStyle/>
          <a:p>
            <a:r>
              <a:rPr lang="en-US" sz="2800" b="1" dirty="0">
                <a:latin typeface="Arial" charset="0"/>
                <a:ea typeface="Arial" charset="0"/>
                <a:cs typeface="Arial" charset="0"/>
              </a:rPr>
              <a:t>I. The Loss of Convictions: A Condition in Our Culture</a:t>
            </a:r>
          </a:p>
        </p:txBody>
      </p:sp>
      <p:sp>
        <p:nvSpPr>
          <p:cNvPr id="16" name="TextBox 15">
            <a:extLst>
              <a:ext uri="{FF2B5EF4-FFF2-40B4-BE49-F238E27FC236}">
                <a16:creationId xmlns:a16="http://schemas.microsoft.com/office/drawing/2014/main" id="{FB0254F2-F6E5-5F42-AD58-3857C3AEBEFB}"/>
              </a:ext>
            </a:extLst>
          </p:cNvPr>
          <p:cNvSpPr txBox="1"/>
          <p:nvPr/>
        </p:nvSpPr>
        <p:spPr>
          <a:xfrm>
            <a:off x="2598406" y="3071787"/>
            <a:ext cx="9102674" cy="523220"/>
          </a:xfrm>
          <a:prstGeom prst="rect">
            <a:avLst/>
          </a:prstGeom>
          <a:noFill/>
        </p:spPr>
        <p:txBody>
          <a:bodyPr wrap="square" rtlCol="0">
            <a:spAutoFit/>
          </a:bodyPr>
          <a:lstStyle/>
          <a:p>
            <a:pPr algn="just"/>
            <a:r>
              <a:rPr lang="en-US" sz="2800" dirty="0">
                <a:latin typeface="Arial" charset="0"/>
                <a:ea typeface="Arial" charset="0"/>
                <a:cs typeface="Arial" charset="0"/>
              </a:rPr>
              <a:t>The Powerful Examples of Martyrdom for One’s Beliefs:</a:t>
            </a:r>
          </a:p>
        </p:txBody>
      </p:sp>
      <p:sp>
        <p:nvSpPr>
          <p:cNvPr id="17" name="Rectangle 16">
            <a:extLst>
              <a:ext uri="{FF2B5EF4-FFF2-40B4-BE49-F238E27FC236}">
                <a16:creationId xmlns:a16="http://schemas.microsoft.com/office/drawing/2014/main" id="{E5BD5373-C383-7A40-A7EF-27C8B4210280}"/>
              </a:ext>
            </a:extLst>
          </p:cNvPr>
          <p:cNvSpPr/>
          <p:nvPr/>
        </p:nvSpPr>
        <p:spPr>
          <a:xfrm>
            <a:off x="2449226" y="4159203"/>
            <a:ext cx="4112360" cy="523220"/>
          </a:xfrm>
          <a:prstGeom prst="rect">
            <a:avLst/>
          </a:prstGeom>
        </p:spPr>
        <p:txBody>
          <a:bodyPr wrap="square">
            <a:spAutoFit/>
          </a:bodyPr>
          <a:lstStyle/>
          <a:p>
            <a:r>
              <a:rPr lang="en-US" sz="2800" b="1" i="0" u="none" strike="noStrike" dirty="0">
                <a:solidFill>
                  <a:srgbClr val="000000"/>
                </a:solidFill>
                <a:effectLst/>
                <a:latin typeface="Arial" charset="0"/>
                <a:ea typeface="Arial" charset="0"/>
                <a:cs typeface="Arial" charset="0"/>
              </a:rPr>
              <a:t>II. Why Beliefs Matter</a:t>
            </a:r>
          </a:p>
        </p:txBody>
      </p:sp>
    </p:spTree>
    <p:extLst>
      <p:ext uri="{BB962C8B-B14F-4D97-AF65-F5344CB8AC3E}">
        <p14:creationId xmlns:p14="http://schemas.microsoft.com/office/powerpoint/2010/main" val="1489032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07"/>
            <a:ext cx="2790854" cy="1597891"/>
          </a:xfrm>
          <a:prstGeom prst="rect">
            <a:avLst/>
          </a:prstGeom>
        </p:spPr>
      </p:pic>
      <p:sp>
        <p:nvSpPr>
          <p:cNvPr id="4" name="Rectangle 3"/>
          <p:cNvSpPr/>
          <p:nvPr/>
        </p:nvSpPr>
        <p:spPr>
          <a:xfrm>
            <a:off x="688699" y="34634"/>
            <a:ext cx="1585626" cy="523220"/>
          </a:xfrm>
          <a:prstGeom prst="rect">
            <a:avLst/>
          </a:prstGeom>
          <a:noFill/>
        </p:spPr>
        <p:txBody>
          <a:bodyPr wrap="none" lIns="91440" tIns="45720" rIns="91440" bIns="45720">
            <a:spAutoFit/>
          </a:bodyPr>
          <a:lstStyle/>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a:t>
            </a:r>
          </a:p>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BELIEF</a:t>
            </a:r>
          </a:p>
        </p:txBody>
      </p:sp>
      <p:sp>
        <p:nvSpPr>
          <p:cNvPr id="6" name="TextBox 5"/>
          <p:cNvSpPr txBox="1"/>
          <p:nvPr/>
        </p:nvSpPr>
        <p:spPr>
          <a:xfrm>
            <a:off x="1254931" y="489877"/>
            <a:ext cx="459293"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TO</a:t>
            </a:r>
          </a:p>
        </p:txBody>
      </p:sp>
      <p:sp>
        <p:nvSpPr>
          <p:cNvPr id="7" name="TextBox 6"/>
          <p:cNvSpPr txBox="1"/>
          <p:nvPr/>
        </p:nvSpPr>
        <p:spPr>
          <a:xfrm>
            <a:off x="678202" y="711777"/>
            <a:ext cx="1612749"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CONVICTIONS</a:t>
            </a:r>
          </a:p>
        </p:txBody>
      </p:sp>
      <p:sp>
        <p:nvSpPr>
          <p:cNvPr id="8" name="Rectangle 7"/>
          <p:cNvSpPr/>
          <p:nvPr/>
        </p:nvSpPr>
        <p:spPr>
          <a:xfrm>
            <a:off x="4422895" y="1350988"/>
            <a:ext cx="5093110" cy="523220"/>
          </a:xfrm>
          <a:prstGeom prst="rect">
            <a:avLst/>
          </a:prstGeom>
        </p:spPr>
        <p:txBody>
          <a:bodyPr wrap="square">
            <a:spAutoFit/>
          </a:bodyPr>
          <a:lstStyle/>
          <a:p>
            <a:r>
              <a:rPr lang="en-US" sz="2800" b="1" dirty="0">
                <a:solidFill>
                  <a:srgbClr val="000000"/>
                </a:solidFill>
                <a:latin typeface="Arial" charset="0"/>
                <a:ea typeface="Arial" charset="0"/>
                <a:cs typeface="Arial" charset="0"/>
              </a:rPr>
              <a:t>From</a:t>
            </a:r>
            <a:r>
              <a:rPr lang="en-US" sz="2800" b="1" i="0" u="none" strike="noStrike" dirty="0">
                <a:solidFill>
                  <a:srgbClr val="000000"/>
                </a:solidFill>
                <a:effectLst/>
                <a:latin typeface="Arial" charset="0"/>
                <a:ea typeface="Arial" charset="0"/>
                <a:cs typeface="Arial" charset="0"/>
              </a:rPr>
              <a:t> Beliefs </a:t>
            </a:r>
            <a:r>
              <a:rPr lang="en-US" sz="2800" b="1" dirty="0">
                <a:solidFill>
                  <a:srgbClr val="000000"/>
                </a:solidFill>
                <a:latin typeface="Arial" charset="0"/>
                <a:ea typeface="Arial" charset="0"/>
                <a:cs typeface="Arial" charset="0"/>
              </a:rPr>
              <a:t>To Conviction</a:t>
            </a:r>
            <a:endParaRPr lang="en-US" sz="2800" b="1" i="0" u="none" strike="noStrike" dirty="0">
              <a:solidFill>
                <a:srgbClr val="000000"/>
              </a:solidFill>
              <a:effectLst/>
              <a:latin typeface="Arial" charset="0"/>
              <a:ea typeface="Arial" charset="0"/>
              <a:cs typeface="Arial" charset="0"/>
            </a:endParaRPr>
          </a:p>
        </p:txBody>
      </p:sp>
      <p:sp>
        <p:nvSpPr>
          <p:cNvPr id="9" name="Rectangle 8"/>
          <p:cNvSpPr/>
          <p:nvPr/>
        </p:nvSpPr>
        <p:spPr>
          <a:xfrm>
            <a:off x="5297285" y="342122"/>
            <a:ext cx="3133550"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This</a:t>
            </a: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Week</a:t>
            </a:r>
          </a:p>
        </p:txBody>
      </p:sp>
      <p:sp>
        <p:nvSpPr>
          <p:cNvPr id="2" name="TextBox 1">
            <a:extLst>
              <a:ext uri="{FF2B5EF4-FFF2-40B4-BE49-F238E27FC236}">
                <a16:creationId xmlns:a16="http://schemas.microsoft.com/office/drawing/2014/main" id="{0F7C5B3C-70A3-CA4A-B0B1-3ACC012336A7}"/>
              </a:ext>
            </a:extLst>
          </p:cNvPr>
          <p:cNvSpPr txBox="1"/>
          <p:nvPr/>
        </p:nvSpPr>
        <p:spPr>
          <a:xfrm>
            <a:off x="1254931" y="2309668"/>
            <a:ext cx="9595321"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past centuries, young men and women found the strength to stand up for what they believed even in the face of great persecution.</a:t>
            </a:r>
          </a:p>
        </p:txBody>
      </p:sp>
      <p:sp>
        <p:nvSpPr>
          <p:cNvPr id="10" name="TextBox 9">
            <a:extLst>
              <a:ext uri="{FF2B5EF4-FFF2-40B4-BE49-F238E27FC236}">
                <a16:creationId xmlns:a16="http://schemas.microsoft.com/office/drawing/2014/main" id="{B5EB54D6-FBDC-DC40-9F74-57DCAAF3CCF0}"/>
              </a:ext>
            </a:extLst>
          </p:cNvPr>
          <p:cNvSpPr txBox="1"/>
          <p:nvPr/>
        </p:nvSpPr>
        <p:spPr>
          <a:xfrm>
            <a:off x="1714224" y="3463004"/>
            <a:ext cx="9595321"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Joseph – </a:t>
            </a:r>
            <a:r>
              <a:rPr lang="en-US" sz="2400" b="1" dirty="0">
                <a:solidFill>
                  <a:srgbClr val="FF0000"/>
                </a:solidFill>
                <a:latin typeface="Arial" panose="020B0604020202020204" pitchFamily="34" charset="0"/>
                <a:cs typeface="Arial" panose="020B0604020202020204" pitchFamily="34" charset="0"/>
              </a:rPr>
              <a:t>Genesis 39 </a:t>
            </a:r>
            <a:r>
              <a:rPr lang="en-US" sz="2400" dirty="0">
                <a:latin typeface="Arial" panose="020B0604020202020204" pitchFamily="34" charset="0"/>
                <a:cs typeface="Arial" panose="020B0604020202020204" pitchFamily="34" charset="0"/>
              </a:rPr>
              <a:t>– refused daily sexual seductions  </a:t>
            </a:r>
          </a:p>
        </p:txBody>
      </p:sp>
      <p:sp>
        <p:nvSpPr>
          <p:cNvPr id="11" name="TextBox 10">
            <a:extLst>
              <a:ext uri="{FF2B5EF4-FFF2-40B4-BE49-F238E27FC236}">
                <a16:creationId xmlns:a16="http://schemas.microsoft.com/office/drawing/2014/main" id="{45160390-E4F1-F542-8682-DC55FF37D48A}"/>
              </a:ext>
            </a:extLst>
          </p:cNvPr>
          <p:cNvSpPr txBox="1"/>
          <p:nvPr/>
        </p:nvSpPr>
        <p:spPr>
          <a:xfrm>
            <a:off x="1714224" y="4016175"/>
            <a:ext cx="9595321"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Daniel -  </a:t>
            </a:r>
            <a:r>
              <a:rPr lang="en-US" sz="2400" b="1" dirty="0">
                <a:solidFill>
                  <a:srgbClr val="FF0000"/>
                </a:solidFill>
                <a:latin typeface="Arial" panose="020B0604020202020204" pitchFamily="34" charset="0"/>
                <a:cs typeface="Arial" panose="020B0604020202020204" pitchFamily="34" charset="0"/>
              </a:rPr>
              <a:t>Daniel </a:t>
            </a:r>
            <a:r>
              <a:rPr lang="en-US" sz="2400" dirty="0">
                <a:latin typeface="Arial" panose="020B0604020202020204" pitchFamily="34" charset="0"/>
                <a:cs typeface="Arial" panose="020B0604020202020204" pitchFamily="34" charset="0"/>
              </a:rPr>
              <a:t>– refused to compromise his convictions  </a:t>
            </a:r>
          </a:p>
        </p:txBody>
      </p:sp>
      <p:sp>
        <p:nvSpPr>
          <p:cNvPr id="12" name="TextBox 11">
            <a:extLst>
              <a:ext uri="{FF2B5EF4-FFF2-40B4-BE49-F238E27FC236}">
                <a16:creationId xmlns:a16="http://schemas.microsoft.com/office/drawing/2014/main" id="{2753F049-4174-3346-8297-3C82F57B9315}"/>
              </a:ext>
            </a:extLst>
          </p:cNvPr>
          <p:cNvSpPr txBox="1"/>
          <p:nvPr/>
        </p:nvSpPr>
        <p:spPr>
          <a:xfrm>
            <a:off x="1714224" y="4569346"/>
            <a:ext cx="9070040"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Peter &amp; John -  </a:t>
            </a:r>
            <a:r>
              <a:rPr lang="en-US" sz="2400" b="1" dirty="0">
                <a:solidFill>
                  <a:srgbClr val="FF0000"/>
                </a:solidFill>
                <a:latin typeface="Arial" panose="020B0604020202020204" pitchFamily="34" charset="0"/>
                <a:cs typeface="Arial" panose="020B0604020202020204" pitchFamily="34" charset="0"/>
              </a:rPr>
              <a:t>Acts 5  </a:t>
            </a:r>
            <a:r>
              <a:rPr lang="en-US" sz="2400" dirty="0">
                <a:latin typeface="Arial" panose="020B0604020202020204" pitchFamily="34" charset="0"/>
                <a:cs typeface="Arial" panose="020B0604020202020204" pitchFamily="34" charset="0"/>
              </a:rPr>
              <a:t>– chose to obey God, not men, inviting persecution</a:t>
            </a:r>
          </a:p>
        </p:txBody>
      </p:sp>
      <p:sp>
        <p:nvSpPr>
          <p:cNvPr id="13" name="TextBox 12">
            <a:extLst>
              <a:ext uri="{FF2B5EF4-FFF2-40B4-BE49-F238E27FC236}">
                <a16:creationId xmlns:a16="http://schemas.microsoft.com/office/drawing/2014/main" id="{C639FA3B-89D2-3A4C-A8C4-9D68C1F19162}"/>
              </a:ext>
            </a:extLst>
          </p:cNvPr>
          <p:cNvSpPr txBox="1"/>
          <p:nvPr/>
        </p:nvSpPr>
        <p:spPr>
          <a:xfrm>
            <a:off x="1714224" y="5491849"/>
            <a:ext cx="9070040"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Others -  </a:t>
            </a:r>
            <a:r>
              <a:rPr lang="en-US" sz="2400" b="1" dirty="0">
                <a:solidFill>
                  <a:srgbClr val="FF0000"/>
                </a:solidFill>
                <a:latin typeface="Arial" panose="020B0604020202020204" pitchFamily="34" charset="0"/>
                <a:cs typeface="Arial" panose="020B0604020202020204" pitchFamily="34" charset="0"/>
              </a:rPr>
              <a:t>Hebrews 13:33-37  </a:t>
            </a:r>
            <a:r>
              <a:rPr lang="en-US" sz="2400" dirty="0">
                <a:latin typeface="Arial" panose="020B0604020202020204" pitchFamily="34" charset="0"/>
                <a:cs typeface="Arial" panose="020B0604020202020204" pitchFamily="34" charset="0"/>
              </a:rPr>
              <a:t>– mocked, chained, tortured, stoned, imprisoned, sawn in two, and killed</a:t>
            </a:r>
          </a:p>
        </p:txBody>
      </p:sp>
    </p:spTree>
    <p:extLst>
      <p:ext uri="{BB962C8B-B14F-4D97-AF65-F5344CB8AC3E}">
        <p14:creationId xmlns:p14="http://schemas.microsoft.com/office/powerpoint/2010/main" val="302467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07"/>
            <a:ext cx="2790854" cy="1597891"/>
          </a:xfrm>
          <a:prstGeom prst="rect">
            <a:avLst/>
          </a:prstGeom>
        </p:spPr>
      </p:pic>
      <p:sp>
        <p:nvSpPr>
          <p:cNvPr id="4" name="Rectangle 3"/>
          <p:cNvSpPr/>
          <p:nvPr/>
        </p:nvSpPr>
        <p:spPr>
          <a:xfrm>
            <a:off x="688699" y="34634"/>
            <a:ext cx="1585626" cy="523220"/>
          </a:xfrm>
          <a:prstGeom prst="rect">
            <a:avLst/>
          </a:prstGeom>
          <a:noFill/>
        </p:spPr>
        <p:txBody>
          <a:bodyPr wrap="none" lIns="91440" tIns="45720" rIns="91440" bIns="45720">
            <a:spAutoFit/>
          </a:bodyPr>
          <a:lstStyle/>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a:t>
            </a:r>
          </a:p>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BELIEF</a:t>
            </a:r>
          </a:p>
        </p:txBody>
      </p:sp>
      <p:sp>
        <p:nvSpPr>
          <p:cNvPr id="6" name="TextBox 5"/>
          <p:cNvSpPr txBox="1"/>
          <p:nvPr/>
        </p:nvSpPr>
        <p:spPr>
          <a:xfrm>
            <a:off x="1254931" y="489877"/>
            <a:ext cx="459293"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TO</a:t>
            </a:r>
          </a:p>
        </p:txBody>
      </p:sp>
      <p:sp>
        <p:nvSpPr>
          <p:cNvPr id="7" name="TextBox 6"/>
          <p:cNvSpPr txBox="1"/>
          <p:nvPr/>
        </p:nvSpPr>
        <p:spPr>
          <a:xfrm>
            <a:off x="678202" y="711777"/>
            <a:ext cx="1612749"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CONVICTIONS</a:t>
            </a:r>
          </a:p>
        </p:txBody>
      </p:sp>
      <p:sp>
        <p:nvSpPr>
          <p:cNvPr id="8" name="Rectangle 7">
            <a:extLst>
              <a:ext uri="{FF2B5EF4-FFF2-40B4-BE49-F238E27FC236}">
                <a16:creationId xmlns:a16="http://schemas.microsoft.com/office/drawing/2014/main" id="{EAA2E9E1-BE6D-644B-95A0-595D2B5DD3D7}"/>
              </a:ext>
            </a:extLst>
          </p:cNvPr>
          <p:cNvSpPr/>
          <p:nvPr/>
        </p:nvSpPr>
        <p:spPr>
          <a:xfrm>
            <a:off x="3697029" y="414463"/>
            <a:ext cx="7662269" cy="1384995"/>
          </a:xfrm>
          <a:prstGeom prst="rect">
            <a:avLst/>
          </a:prstGeom>
        </p:spPr>
        <p:txBody>
          <a:bodyPr wrap="square">
            <a:spAutoFit/>
          </a:bodyPr>
          <a:lstStyle/>
          <a:p>
            <a:pPr algn="just"/>
            <a:r>
              <a:rPr lang="en-US" sz="2800" dirty="0">
                <a:solidFill>
                  <a:srgbClr val="000000"/>
                </a:solidFill>
                <a:latin typeface="Arial" charset="0"/>
                <a:ea typeface="Arial" charset="0"/>
                <a:cs typeface="Arial" charset="0"/>
              </a:rPr>
              <a:t>So, what do we have to do, to equip our young people to resist the </a:t>
            </a:r>
            <a:r>
              <a:rPr lang="en-US" sz="2800" dirty="0" err="1">
                <a:solidFill>
                  <a:srgbClr val="000000"/>
                </a:solidFill>
                <a:latin typeface="Arial" charset="0"/>
                <a:ea typeface="Arial" charset="0"/>
                <a:cs typeface="Arial" charset="0"/>
              </a:rPr>
              <a:t>presusures</a:t>
            </a:r>
            <a:r>
              <a:rPr lang="en-US" sz="2800" dirty="0">
                <a:solidFill>
                  <a:srgbClr val="000000"/>
                </a:solidFill>
                <a:latin typeface="Arial" charset="0"/>
                <a:ea typeface="Arial" charset="0"/>
                <a:cs typeface="Arial" charset="0"/>
              </a:rPr>
              <a:t> of a godless culture and stand up for what they believe? </a:t>
            </a:r>
            <a:endParaRPr lang="en-US" sz="2800" i="0" u="none" strike="noStrike" dirty="0">
              <a:solidFill>
                <a:srgbClr val="000000"/>
              </a:solidFill>
              <a:effectLst/>
              <a:latin typeface="Arial" charset="0"/>
              <a:ea typeface="Arial" charset="0"/>
              <a:cs typeface="Arial" charset="0"/>
            </a:endParaRPr>
          </a:p>
        </p:txBody>
      </p:sp>
      <p:sp>
        <p:nvSpPr>
          <p:cNvPr id="9" name="TextBox 8">
            <a:extLst>
              <a:ext uri="{FF2B5EF4-FFF2-40B4-BE49-F238E27FC236}">
                <a16:creationId xmlns:a16="http://schemas.microsoft.com/office/drawing/2014/main" id="{B4E627FA-8484-C547-91ED-8B71159F8F85}"/>
              </a:ext>
            </a:extLst>
          </p:cNvPr>
          <p:cNvSpPr txBox="1"/>
          <p:nvPr/>
        </p:nvSpPr>
        <p:spPr>
          <a:xfrm>
            <a:off x="1432876" y="1968626"/>
            <a:ext cx="10244316"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Do we simply teach them to believe the “right things?”</a:t>
            </a:r>
          </a:p>
        </p:txBody>
      </p:sp>
      <p:sp>
        <p:nvSpPr>
          <p:cNvPr id="10" name="TextBox 9">
            <a:extLst>
              <a:ext uri="{FF2B5EF4-FFF2-40B4-BE49-F238E27FC236}">
                <a16:creationId xmlns:a16="http://schemas.microsoft.com/office/drawing/2014/main" id="{180E45B7-BB08-9E46-BBD5-65730B088B9E}"/>
              </a:ext>
            </a:extLst>
          </p:cNvPr>
          <p:cNvSpPr txBox="1"/>
          <p:nvPr/>
        </p:nvSpPr>
        <p:spPr>
          <a:xfrm>
            <a:off x="1432876" y="2648926"/>
            <a:ext cx="10501458"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 believed the right things about God and the Bible, and I turned out okay. Why would it be any different for our kids?</a:t>
            </a:r>
          </a:p>
        </p:txBody>
      </p:sp>
      <p:sp>
        <p:nvSpPr>
          <p:cNvPr id="12" name="TextBox 11">
            <a:extLst>
              <a:ext uri="{FF2B5EF4-FFF2-40B4-BE49-F238E27FC236}">
                <a16:creationId xmlns:a16="http://schemas.microsoft.com/office/drawing/2014/main" id="{28B25643-B7F8-D740-8A04-A0382804EFA6}"/>
              </a:ext>
            </a:extLst>
          </p:cNvPr>
          <p:cNvSpPr txBox="1"/>
          <p:nvPr/>
        </p:nvSpPr>
        <p:spPr>
          <a:xfrm>
            <a:off x="1432875" y="3698560"/>
            <a:ext cx="10244316"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Earlier generations grew up being taught right was right and wrong was wrong. Certain things were true for all people, in all times and places. </a:t>
            </a:r>
          </a:p>
        </p:txBody>
      </p:sp>
      <p:sp>
        <p:nvSpPr>
          <p:cNvPr id="14" name="TextBox 13">
            <a:extLst>
              <a:ext uri="{FF2B5EF4-FFF2-40B4-BE49-F238E27FC236}">
                <a16:creationId xmlns:a16="http://schemas.microsoft.com/office/drawing/2014/main" id="{D9D8976E-C2F0-AF4C-AEDB-9563A74238DD}"/>
              </a:ext>
            </a:extLst>
          </p:cNvPr>
          <p:cNvSpPr txBox="1"/>
          <p:nvPr/>
        </p:nvSpPr>
        <p:spPr>
          <a:xfrm>
            <a:off x="1432875" y="4748192"/>
            <a:ext cx="10244316"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Whether or not they chose to live according to them, they learned solid beliefs were important. </a:t>
            </a:r>
          </a:p>
        </p:txBody>
      </p:sp>
      <p:sp>
        <p:nvSpPr>
          <p:cNvPr id="15" name="TextBox 14">
            <a:extLst>
              <a:ext uri="{FF2B5EF4-FFF2-40B4-BE49-F238E27FC236}">
                <a16:creationId xmlns:a16="http://schemas.microsoft.com/office/drawing/2014/main" id="{2C7AA22B-6083-644D-9DBF-266F91B487B9}"/>
              </a:ext>
            </a:extLst>
          </p:cNvPr>
          <p:cNvSpPr txBox="1"/>
          <p:nvPr/>
        </p:nvSpPr>
        <p:spPr>
          <a:xfrm>
            <a:off x="1432875" y="5797824"/>
            <a:ext cx="10244316"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Even when popular culture did not always reinforce such messages, it seldom opposed them. That’s not the case in our children’s world.</a:t>
            </a:r>
          </a:p>
        </p:txBody>
      </p:sp>
    </p:spTree>
    <p:extLst>
      <p:ext uri="{BB962C8B-B14F-4D97-AF65-F5344CB8AC3E}">
        <p14:creationId xmlns:p14="http://schemas.microsoft.com/office/powerpoint/2010/main" val="299696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07"/>
            <a:ext cx="2790854" cy="1597891"/>
          </a:xfrm>
          <a:prstGeom prst="rect">
            <a:avLst/>
          </a:prstGeom>
        </p:spPr>
      </p:pic>
      <p:sp>
        <p:nvSpPr>
          <p:cNvPr id="4" name="Rectangle 3"/>
          <p:cNvSpPr/>
          <p:nvPr/>
        </p:nvSpPr>
        <p:spPr>
          <a:xfrm>
            <a:off x="688699" y="34634"/>
            <a:ext cx="1585626" cy="523220"/>
          </a:xfrm>
          <a:prstGeom prst="rect">
            <a:avLst/>
          </a:prstGeom>
          <a:noFill/>
        </p:spPr>
        <p:txBody>
          <a:bodyPr wrap="none" lIns="91440" tIns="45720" rIns="91440" bIns="45720">
            <a:spAutoFit/>
          </a:bodyPr>
          <a:lstStyle/>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a:t>
            </a:r>
          </a:p>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BELIEF</a:t>
            </a:r>
          </a:p>
        </p:txBody>
      </p:sp>
      <p:sp>
        <p:nvSpPr>
          <p:cNvPr id="6" name="TextBox 5"/>
          <p:cNvSpPr txBox="1"/>
          <p:nvPr/>
        </p:nvSpPr>
        <p:spPr>
          <a:xfrm>
            <a:off x="1254931" y="489877"/>
            <a:ext cx="459293"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TO</a:t>
            </a:r>
          </a:p>
        </p:txBody>
      </p:sp>
      <p:sp>
        <p:nvSpPr>
          <p:cNvPr id="7" name="TextBox 6"/>
          <p:cNvSpPr txBox="1"/>
          <p:nvPr/>
        </p:nvSpPr>
        <p:spPr>
          <a:xfrm>
            <a:off x="678202" y="711777"/>
            <a:ext cx="1612749"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CONVICTIONS</a:t>
            </a:r>
          </a:p>
        </p:txBody>
      </p:sp>
      <p:sp>
        <p:nvSpPr>
          <p:cNvPr id="8" name="Rectangle 7">
            <a:extLst>
              <a:ext uri="{FF2B5EF4-FFF2-40B4-BE49-F238E27FC236}">
                <a16:creationId xmlns:a16="http://schemas.microsoft.com/office/drawing/2014/main" id="{FC2C6C94-D1C9-9F42-ACEA-4B920536050F}"/>
              </a:ext>
            </a:extLst>
          </p:cNvPr>
          <p:cNvSpPr/>
          <p:nvPr/>
        </p:nvSpPr>
        <p:spPr>
          <a:xfrm>
            <a:off x="4554870" y="557854"/>
            <a:ext cx="5380982" cy="523220"/>
          </a:xfrm>
          <a:prstGeom prst="rect">
            <a:avLst/>
          </a:prstGeom>
        </p:spPr>
        <p:txBody>
          <a:bodyPr wrap="square">
            <a:spAutoFit/>
          </a:bodyPr>
          <a:lstStyle/>
          <a:p>
            <a:r>
              <a:rPr lang="en-US" sz="2800" b="1" i="0" u="none" strike="noStrike" dirty="0">
                <a:solidFill>
                  <a:srgbClr val="000000"/>
                </a:solidFill>
                <a:effectLst/>
                <a:latin typeface="Arial" charset="0"/>
                <a:ea typeface="Arial" charset="0"/>
                <a:cs typeface="Arial" charset="0"/>
              </a:rPr>
              <a:t>Why Believing Is Not Enough</a:t>
            </a:r>
          </a:p>
        </p:txBody>
      </p:sp>
      <p:sp>
        <p:nvSpPr>
          <p:cNvPr id="9" name="TextBox 8">
            <a:extLst>
              <a:ext uri="{FF2B5EF4-FFF2-40B4-BE49-F238E27FC236}">
                <a16:creationId xmlns:a16="http://schemas.microsoft.com/office/drawing/2014/main" id="{F5C55F19-3332-DC49-9CA0-6DC566B88948}"/>
              </a:ext>
            </a:extLst>
          </p:cNvPr>
          <p:cNvSpPr txBox="1"/>
          <p:nvPr/>
        </p:nvSpPr>
        <p:spPr>
          <a:xfrm>
            <a:off x="1036948" y="2067841"/>
            <a:ext cx="10462299" cy="1569660"/>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“I am convinced that the majority of our young people have accepted Christianity not because they have judged it to be true and thus worthy of acceptance, but because Christianity- or at least their own “smorgasbord” version of it – seems to be the best option they’ve encountered to date.” JM</a:t>
            </a:r>
          </a:p>
        </p:txBody>
      </p:sp>
      <p:sp>
        <p:nvSpPr>
          <p:cNvPr id="10" name="TextBox 9">
            <a:extLst>
              <a:ext uri="{FF2B5EF4-FFF2-40B4-BE49-F238E27FC236}">
                <a16:creationId xmlns:a16="http://schemas.microsoft.com/office/drawing/2014/main" id="{5AEF493E-C97A-ED42-99D0-7F8AA4CBED1F}"/>
              </a:ext>
            </a:extLst>
          </p:cNvPr>
          <p:cNvSpPr txBox="1"/>
          <p:nvPr/>
        </p:nvSpPr>
        <p:spPr>
          <a:xfrm>
            <a:off x="1036948" y="3992480"/>
            <a:ext cx="10462299" cy="2308324"/>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“They may have been attracted to Christianity for any number of reasons: an exciting youth group, an emotional church camp experience, the influence of a Christian friend, etc. Yet, it’s unimportant to them whether what they believe is true in an objective and absolute sense, because they regard truth as something that is subjectively determined, something they are to discover and define on their own.”</a:t>
            </a:r>
          </a:p>
        </p:txBody>
      </p:sp>
    </p:spTree>
    <p:extLst>
      <p:ext uri="{BB962C8B-B14F-4D97-AF65-F5344CB8AC3E}">
        <p14:creationId xmlns:p14="http://schemas.microsoft.com/office/powerpoint/2010/main" val="6501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07"/>
            <a:ext cx="2790854" cy="1597891"/>
          </a:xfrm>
          <a:prstGeom prst="rect">
            <a:avLst/>
          </a:prstGeom>
        </p:spPr>
      </p:pic>
      <p:sp>
        <p:nvSpPr>
          <p:cNvPr id="4" name="Rectangle 3"/>
          <p:cNvSpPr/>
          <p:nvPr/>
        </p:nvSpPr>
        <p:spPr>
          <a:xfrm>
            <a:off x="688699" y="34634"/>
            <a:ext cx="1585626" cy="523220"/>
          </a:xfrm>
          <a:prstGeom prst="rect">
            <a:avLst/>
          </a:prstGeom>
          <a:noFill/>
        </p:spPr>
        <p:txBody>
          <a:bodyPr wrap="none" lIns="91440" tIns="45720" rIns="91440" bIns="45720">
            <a:spAutoFit/>
          </a:bodyPr>
          <a:lstStyle/>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a:t>
            </a:r>
          </a:p>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BELIEF</a:t>
            </a:r>
          </a:p>
        </p:txBody>
      </p:sp>
      <p:sp>
        <p:nvSpPr>
          <p:cNvPr id="6" name="TextBox 5"/>
          <p:cNvSpPr txBox="1"/>
          <p:nvPr/>
        </p:nvSpPr>
        <p:spPr>
          <a:xfrm>
            <a:off x="1254931" y="489877"/>
            <a:ext cx="459293"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TO</a:t>
            </a:r>
          </a:p>
        </p:txBody>
      </p:sp>
      <p:sp>
        <p:nvSpPr>
          <p:cNvPr id="7" name="TextBox 6"/>
          <p:cNvSpPr txBox="1"/>
          <p:nvPr/>
        </p:nvSpPr>
        <p:spPr>
          <a:xfrm>
            <a:off x="678202" y="711777"/>
            <a:ext cx="1612749"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CONVICTIONS</a:t>
            </a:r>
          </a:p>
        </p:txBody>
      </p:sp>
      <p:sp>
        <p:nvSpPr>
          <p:cNvPr id="8" name="TextBox 7">
            <a:extLst>
              <a:ext uri="{FF2B5EF4-FFF2-40B4-BE49-F238E27FC236}">
                <a16:creationId xmlns:a16="http://schemas.microsoft.com/office/drawing/2014/main" id="{2DA5674B-9906-7043-9799-9B48C2103155}"/>
              </a:ext>
            </a:extLst>
          </p:cNvPr>
          <p:cNvSpPr txBox="1"/>
          <p:nvPr/>
        </p:nvSpPr>
        <p:spPr>
          <a:xfrm>
            <a:off x="3545882" y="489877"/>
            <a:ext cx="7907635" cy="830997"/>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But what happens when something more exciting or emotionally stimulating comes along? </a:t>
            </a:r>
          </a:p>
        </p:txBody>
      </p:sp>
      <p:sp>
        <p:nvSpPr>
          <p:cNvPr id="9" name="TextBox 8">
            <a:extLst>
              <a:ext uri="{FF2B5EF4-FFF2-40B4-BE49-F238E27FC236}">
                <a16:creationId xmlns:a16="http://schemas.microsoft.com/office/drawing/2014/main" id="{D6357FE9-2C1E-BA4F-87A1-D074017AFF13}"/>
              </a:ext>
            </a:extLst>
          </p:cNvPr>
          <p:cNvSpPr txBox="1"/>
          <p:nvPr/>
        </p:nvSpPr>
        <p:spPr>
          <a:xfrm>
            <a:off x="3545882" y="1612598"/>
            <a:ext cx="7907635" cy="461665"/>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What will keep them from changing their beliefs? </a:t>
            </a:r>
          </a:p>
        </p:txBody>
      </p:sp>
      <p:sp>
        <p:nvSpPr>
          <p:cNvPr id="10" name="TextBox 9">
            <a:extLst>
              <a:ext uri="{FF2B5EF4-FFF2-40B4-BE49-F238E27FC236}">
                <a16:creationId xmlns:a16="http://schemas.microsoft.com/office/drawing/2014/main" id="{D76E574A-738E-5147-A579-66D5A75362C6}"/>
              </a:ext>
            </a:extLst>
          </p:cNvPr>
          <p:cNvSpPr txBox="1"/>
          <p:nvPr/>
        </p:nvSpPr>
        <p:spPr>
          <a:xfrm>
            <a:off x="3545881" y="3384082"/>
            <a:ext cx="7907635" cy="461665"/>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Will their subjective beliefs hold them steady? </a:t>
            </a:r>
          </a:p>
        </p:txBody>
      </p:sp>
      <p:sp>
        <p:nvSpPr>
          <p:cNvPr id="11" name="TextBox 10">
            <a:extLst>
              <a:ext uri="{FF2B5EF4-FFF2-40B4-BE49-F238E27FC236}">
                <a16:creationId xmlns:a16="http://schemas.microsoft.com/office/drawing/2014/main" id="{F952CD6C-900C-604B-AFD9-05F0A41C204C}"/>
              </a:ext>
            </a:extLst>
          </p:cNvPr>
          <p:cNvSpPr txBox="1"/>
          <p:nvPr/>
        </p:nvSpPr>
        <p:spPr>
          <a:xfrm>
            <a:off x="3545881" y="2267507"/>
            <a:ext cx="7907635" cy="830997"/>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What will happen when they face the great moral and ethical challenges in life?</a:t>
            </a:r>
          </a:p>
        </p:txBody>
      </p:sp>
      <p:sp>
        <p:nvSpPr>
          <p:cNvPr id="12" name="TextBox 11">
            <a:extLst>
              <a:ext uri="{FF2B5EF4-FFF2-40B4-BE49-F238E27FC236}">
                <a16:creationId xmlns:a16="http://schemas.microsoft.com/office/drawing/2014/main" id="{72F09AFE-CCEB-874F-807D-BED98E7D9CB0}"/>
              </a:ext>
            </a:extLst>
          </p:cNvPr>
          <p:cNvSpPr txBox="1"/>
          <p:nvPr/>
        </p:nvSpPr>
        <p:spPr>
          <a:xfrm>
            <a:off x="3545881" y="4131325"/>
            <a:ext cx="7907635" cy="461665"/>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Will they make the right choices? </a:t>
            </a:r>
          </a:p>
        </p:txBody>
      </p:sp>
      <p:sp>
        <p:nvSpPr>
          <p:cNvPr id="13" name="TextBox 12">
            <a:extLst>
              <a:ext uri="{FF2B5EF4-FFF2-40B4-BE49-F238E27FC236}">
                <a16:creationId xmlns:a16="http://schemas.microsoft.com/office/drawing/2014/main" id="{B6A049B7-4F61-8540-A046-B1711396B831}"/>
              </a:ext>
            </a:extLst>
          </p:cNvPr>
          <p:cNvSpPr txBox="1"/>
          <p:nvPr/>
        </p:nvSpPr>
        <p:spPr>
          <a:xfrm>
            <a:off x="3545881" y="4878568"/>
            <a:ext cx="7907635" cy="461665"/>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Studies conclude that they will not.</a:t>
            </a:r>
          </a:p>
        </p:txBody>
      </p:sp>
    </p:spTree>
    <p:extLst>
      <p:ext uri="{BB962C8B-B14F-4D97-AF65-F5344CB8AC3E}">
        <p14:creationId xmlns:p14="http://schemas.microsoft.com/office/powerpoint/2010/main" val="166747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07"/>
            <a:ext cx="2790854" cy="1597891"/>
          </a:xfrm>
          <a:prstGeom prst="rect">
            <a:avLst/>
          </a:prstGeom>
        </p:spPr>
      </p:pic>
      <p:sp>
        <p:nvSpPr>
          <p:cNvPr id="4" name="Rectangle 3"/>
          <p:cNvSpPr/>
          <p:nvPr/>
        </p:nvSpPr>
        <p:spPr>
          <a:xfrm>
            <a:off x="688699" y="34634"/>
            <a:ext cx="1585626" cy="523220"/>
          </a:xfrm>
          <a:prstGeom prst="rect">
            <a:avLst/>
          </a:prstGeom>
          <a:noFill/>
        </p:spPr>
        <p:txBody>
          <a:bodyPr wrap="none" lIns="91440" tIns="45720" rIns="91440" bIns="45720">
            <a:spAutoFit/>
          </a:bodyPr>
          <a:lstStyle/>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a:t>
            </a:r>
          </a:p>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BELIEF</a:t>
            </a:r>
          </a:p>
        </p:txBody>
      </p:sp>
      <p:sp>
        <p:nvSpPr>
          <p:cNvPr id="6" name="TextBox 5"/>
          <p:cNvSpPr txBox="1"/>
          <p:nvPr/>
        </p:nvSpPr>
        <p:spPr>
          <a:xfrm>
            <a:off x="1254931" y="489877"/>
            <a:ext cx="459293"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TO</a:t>
            </a:r>
          </a:p>
        </p:txBody>
      </p:sp>
      <p:sp>
        <p:nvSpPr>
          <p:cNvPr id="7" name="TextBox 6"/>
          <p:cNvSpPr txBox="1"/>
          <p:nvPr/>
        </p:nvSpPr>
        <p:spPr>
          <a:xfrm>
            <a:off x="678202" y="711777"/>
            <a:ext cx="1612749"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CONVICTIONS</a:t>
            </a:r>
          </a:p>
        </p:txBody>
      </p:sp>
      <p:sp>
        <p:nvSpPr>
          <p:cNvPr id="8" name="TextBox 7">
            <a:extLst>
              <a:ext uri="{FF2B5EF4-FFF2-40B4-BE49-F238E27FC236}">
                <a16:creationId xmlns:a16="http://schemas.microsoft.com/office/drawing/2014/main" id="{23B3E6F5-BC7A-304C-A944-0FA5A07DAF04}"/>
              </a:ext>
            </a:extLst>
          </p:cNvPr>
          <p:cNvSpPr txBox="1"/>
          <p:nvPr/>
        </p:nvSpPr>
        <p:spPr>
          <a:xfrm>
            <a:off x="3469056" y="369557"/>
            <a:ext cx="7907635" cy="1200329"/>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In today’s culture, believing isn’t important because it is seen as a personal preference, based upon one’s own subjective feelings at the moment.</a:t>
            </a:r>
          </a:p>
        </p:txBody>
      </p:sp>
      <p:sp>
        <p:nvSpPr>
          <p:cNvPr id="9" name="TextBox 8">
            <a:extLst>
              <a:ext uri="{FF2B5EF4-FFF2-40B4-BE49-F238E27FC236}">
                <a16:creationId xmlns:a16="http://schemas.microsoft.com/office/drawing/2014/main" id="{0A31C58F-4672-A844-93E0-55B26CB8A88D}"/>
              </a:ext>
            </a:extLst>
          </p:cNvPr>
          <p:cNvSpPr txBox="1"/>
          <p:nvPr/>
        </p:nvSpPr>
        <p:spPr>
          <a:xfrm>
            <a:off x="3469055" y="1804002"/>
            <a:ext cx="7907635" cy="1569660"/>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That kind of believing offers no foundation. Our kids need deeply held belief in God and His Word that will root and ground them in the faith, so they can withstand any trials or storms in life. </a:t>
            </a:r>
          </a:p>
        </p:txBody>
      </p:sp>
      <p:sp>
        <p:nvSpPr>
          <p:cNvPr id="2" name="Rectangle 1">
            <a:extLst>
              <a:ext uri="{FF2B5EF4-FFF2-40B4-BE49-F238E27FC236}">
                <a16:creationId xmlns:a16="http://schemas.microsoft.com/office/drawing/2014/main" id="{72697540-258D-9F47-A7A2-1A20248BB16D}"/>
              </a:ext>
            </a:extLst>
          </p:cNvPr>
          <p:cNvSpPr/>
          <p:nvPr/>
        </p:nvSpPr>
        <p:spPr>
          <a:xfrm>
            <a:off x="199650" y="2943988"/>
            <a:ext cx="2630077" cy="830997"/>
          </a:xfrm>
          <a:prstGeom prst="rect">
            <a:avLst/>
          </a:prstGeom>
        </p:spPr>
        <p:txBody>
          <a:bodyPr wrap="square">
            <a:spAutoFit/>
          </a:bodyPr>
          <a:lstStyle/>
          <a:p>
            <a:pPr algn="ctr"/>
            <a:r>
              <a:rPr lang="en-US" sz="2400" i="0" u="none" strike="noStrike" dirty="0">
                <a:effectLst/>
                <a:latin typeface="Arial" panose="020B0604020202020204" pitchFamily="34" charset="0"/>
                <a:cs typeface="Arial" panose="020B0604020202020204" pitchFamily="34" charset="0"/>
              </a:rPr>
              <a:t>Read</a:t>
            </a:r>
            <a:r>
              <a:rPr lang="en-US" sz="2400" b="1" i="0" u="none" strike="noStrike" dirty="0">
                <a:solidFill>
                  <a:srgbClr val="FF0000"/>
                </a:solidFill>
                <a:effectLst/>
                <a:latin typeface="Arial" panose="020B0604020202020204" pitchFamily="34" charset="0"/>
                <a:cs typeface="Arial" panose="020B0604020202020204" pitchFamily="34" charset="0"/>
              </a:rPr>
              <a:t> </a:t>
            </a:r>
          </a:p>
          <a:p>
            <a:pPr algn="ctr"/>
            <a:r>
              <a:rPr lang="en-US" sz="2400" b="1" i="0" u="none" strike="noStrike" dirty="0">
                <a:solidFill>
                  <a:srgbClr val="FF0000"/>
                </a:solidFill>
                <a:effectLst/>
                <a:latin typeface="Arial" panose="020B0604020202020204" pitchFamily="34" charset="0"/>
                <a:cs typeface="Arial" panose="020B0604020202020204" pitchFamily="34" charset="0"/>
              </a:rPr>
              <a:t>Matthew 7:24-26</a:t>
            </a:r>
            <a:r>
              <a:rPr lang="en-US" sz="2400" b="0" i="0" u="none" strike="noStrike" dirty="0">
                <a:solidFill>
                  <a:srgbClr val="000000"/>
                </a:solidFill>
                <a:effectLst/>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4D4B5575-17E3-3649-BA8D-0C6733717064}"/>
              </a:ext>
            </a:extLst>
          </p:cNvPr>
          <p:cNvSpPr txBox="1"/>
          <p:nvPr/>
        </p:nvSpPr>
        <p:spPr>
          <a:xfrm>
            <a:off x="3938872" y="3642633"/>
            <a:ext cx="6967999" cy="461665"/>
          </a:xfrm>
          <a:prstGeom prst="rect">
            <a:avLst/>
          </a:prstGeom>
          <a:solidFill>
            <a:schemeClr val="tx1"/>
          </a:solidFill>
        </p:spPr>
        <p:txBody>
          <a:bodyPr wrap="square" rtlCol="0">
            <a:spAutoFit/>
          </a:bodyPr>
          <a:lstStyle/>
          <a:p>
            <a:pPr algn="just"/>
            <a:r>
              <a:rPr lang="en-US" sz="2400" dirty="0">
                <a:solidFill>
                  <a:schemeClr val="bg1"/>
                </a:solidFill>
                <a:latin typeface="Arial" panose="020B0604020202020204" pitchFamily="34" charset="0"/>
                <a:cs typeface="Arial" panose="020B0604020202020204" pitchFamily="34" charset="0"/>
              </a:rPr>
              <a:t>Who, in their right mind, builds a house on sand?!</a:t>
            </a:r>
          </a:p>
        </p:txBody>
      </p:sp>
      <p:sp>
        <p:nvSpPr>
          <p:cNvPr id="11" name="TextBox 10">
            <a:extLst>
              <a:ext uri="{FF2B5EF4-FFF2-40B4-BE49-F238E27FC236}">
                <a16:creationId xmlns:a16="http://schemas.microsoft.com/office/drawing/2014/main" id="{5EEC1517-C802-C44E-A6BB-E2B942CDD884}"/>
              </a:ext>
            </a:extLst>
          </p:cNvPr>
          <p:cNvSpPr txBox="1"/>
          <p:nvPr/>
        </p:nvSpPr>
        <p:spPr>
          <a:xfrm>
            <a:off x="3469055" y="4409365"/>
            <a:ext cx="7907635" cy="1200329"/>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What we’re talking about are beliefs that go so deep that they answer the questions of our own identity, purpose, and destiny in life!</a:t>
            </a:r>
          </a:p>
        </p:txBody>
      </p:sp>
      <p:sp>
        <p:nvSpPr>
          <p:cNvPr id="12" name="TextBox 11">
            <a:extLst>
              <a:ext uri="{FF2B5EF4-FFF2-40B4-BE49-F238E27FC236}">
                <a16:creationId xmlns:a16="http://schemas.microsoft.com/office/drawing/2014/main" id="{1B803649-D6AA-EF4E-BCCB-FC2607CDB0CF}"/>
              </a:ext>
            </a:extLst>
          </p:cNvPr>
          <p:cNvSpPr txBox="1"/>
          <p:nvPr/>
        </p:nvSpPr>
        <p:spPr>
          <a:xfrm>
            <a:off x="3344729" y="5657671"/>
            <a:ext cx="7907635" cy="830997"/>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Beliefs that equip our children to enter the arena of an antagonistic culture and not crumble under its pressure!</a:t>
            </a:r>
          </a:p>
        </p:txBody>
      </p:sp>
    </p:spTree>
    <p:extLst>
      <p:ext uri="{BB962C8B-B14F-4D97-AF65-F5344CB8AC3E}">
        <p14:creationId xmlns:p14="http://schemas.microsoft.com/office/powerpoint/2010/main" val="240250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1"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dissolv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10" grpId="1" animBg="1"/>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07"/>
            <a:ext cx="2790854" cy="1597891"/>
          </a:xfrm>
          <a:prstGeom prst="rect">
            <a:avLst/>
          </a:prstGeom>
        </p:spPr>
      </p:pic>
      <p:sp>
        <p:nvSpPr>
          <p:cNvPr id="4" name="Rectangle 3"/>
          <p:cNvSpPr/>
          <p:nvPr/>
        </p:nvSpPr>
        <p:spPr>
          <a:xfrm>
            <a:off x="688699" y="34634"/>
            <a:ext cx="1585626" cy="523220"/>
          </a:xfrm>
          <a:prstGeom prst="rect">
            <a:avLst/>
          </a:prstGeom>
          <a:noFill/>
        </p:spPr>
        <p:txBody>
          <a:bodyPr wrap="none" lIns="91440" tIns="45720" rIns="91440" bIns="45720">
            <a:spAutoFit/>
          </a:bodyPr>
          <a:lstStyle/>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a:t>
            </a:r>
          </a:p>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BELIEF</a:t>
            </a:r>
          </a:p>
        </p:txBody>
      </p:sp>
      <p:sp>
        <p:nvSpPr>
          <p:cNvPr id="6" name="TextBox 5"/>
          <p:cNvSpPr txBox="1"/>
          <p:nvPr/>
        </p:nvSpPr>
        <p:spPr>
          <a:xfrm>
            <a:off x="1254931" y="489877"/>
            <a:ext cx="459293"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TO</a:t>
            </a:r>
          </a:p>
        </p:txBody>
      </p:sp>
      <p:sp>
        <p:nvSpPr>
          <p:cNvPr id="7" name="TextBox 6"/>
          <p:cNvSpPr txBox="1"/>
          <p:nvPr/>
        </p:nvSpPr>
        <p:spPr>
          <a:xfrm>
            <a:off x="678202" y="711777"/>
            <a:ext cx="1612749"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CONVICTIONS</a:t>
            </a:r>
          </a:p>
        </p:txBody>
      </p:sp>
      <p:sp>
        <p:nvSpPr>
          <p:cNvPr id="8" name="TextBox 7">
            <a:extLst>
              <a:ext uri="{FF2B5EF4-FFF2-40B4-BE49-F238E27FC236}">
                <a16:creationId xmlns:a16="http://schemas.microsoft.com/office/drawing/2014/main" id="{49555645-BA6E-354F-88CF-064CFEBD1286}"/>
              </a:ext>
            </a:extLst>
          </p:cNvPr>
          <p:cNvSpPr txBox="1"/>
          <p:nvPr/>
        </p:nvSpPr>
        <p:spPr>
          <a:xfrm>
            <a:off x="3168266" y="604055"/>
            <a:ext cx="8466271" cy="523220"/>
          </a:xfrm>
          <a:prstGeom prst="rect">
            <a:avLst/>
          </a:prstGeom>
          <a:noFill/>
        </p:spPr>
        <p:txBody>
          <a:bodyPr wrap="square" rtlCol="0">
            <a:spAutoFit/>
          </a:bodyPr>
          <a:lstStyle/>
          <a:p>
            <a:pPr algn="just"/>
            <a:r>
              <a:rPr lang="en-US" sz="2800" b="1" dirty="0">
                <a:latin typeface="Arial" panose="020B0604020202020204" pitchFamily="34" charset="0"/>
                <a:cs typeface="Arial" panose="020B0604020202020204" pitchFamily="34" charset="0"/>
              </a:rPr>
              <a:t>Developing Convictions About What We Believe</a:t>
            </a:r>
          </a:p>
        </p:txBody>
      </p:sp>
      <p:sp>
        <p:nvSpPr>
          <p:cNvPr id="9" name="TextBox 8">
            <a:extLst>
              <a:ext uri="{FF2B5EF4-FFF2-40B4-BE49-F238E27FC236}">
                <a16:creationId xmlns:a16="http://schemas.microsoft.com/office/drawing/2014/main" id="{E76CC8B9-C12F-FC4F-BCE7-FAF263C09CF2}"/>
              </a:ext>
            </a:extLst>
          </p:cNvPr>
          <p:cNvSpPr txBox="1"/>
          <p:nvPr/>
        </p:nvSpPr>
        <p:spPr>
          <a:xfrm>
            <a:off x="2927633" y="1461086"/>
            <a:ext cx="7907635" cy="1200329"/>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To have convictions is to be thoroughly convinced that something is true – “the state of being convinced or error, or compelled to admit the truth.” </a:t>
            </a:r>
            <a:r>
              <a:rPr lang="en-US" sz="2000" dirty="0">
                <a:latin typeface="Arial" panose="020B0604020202020204" pitchFamily="34" charset="0"/>
                <a:cs typeface="Arial" panose="020B0604020202020204" pitchFamily="34" charset="0"/>
              </a:rPr>
              <a:t>[Merriam Webster]</a:t>
            </a:r>
          </a:p>
        </p:txBody>
      </p:sp>
      <p:sp>
        <p:nvSpPr>
          <p:cNvPr id="10" name="TextBox 9">
            <a:extLst>
              <a:ext uri="{FF2B5EF4-FFF2-40B4-BE49-F238E27FC236}">
                <a16:creationId xmlns:a16="http://schemas.microsoft.com/office/drawing/2014/main" id="{D3F1A22E-3B5E-2349-A140-C5DE8FAD8B12}"/>
              </a:ext>
            </a:extLst>
          </p:cNvPr>
          <p:cNvSpPr txBox="1"/>
          <p:nvPr/>
        </p:nvSpPr>
        <p:spPr>
          <a:xfrm>
            <a:off x="3298632" y="2995227"/>
            <a:ext cx="7165638" cy="830997"/>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A conviction goes beyond having a personal preference about something.</a:t>
            </a:r>
          </a:p>
        </p:txBody>
      </p:sp>
      <p:sp>
        <p:nvSpPr>
          <p:cNvPr id="11" name="TextBox 10">
            <a:extLst>
              <a:ext uri="{FF2B5EF4-FFF2-40B4-BE49-F238E27FC236}">
                <a16:creationId xmlns:a16="http://schemas.microsoft.com/office/drawing/2014/main" id="{1F43753B-26D6-6C46-A378-6BF91D53E1F4}"/>
              </a:ext>
            </a:extLst>
          </p:cNvPr>
          <p:cNvSpPr txBox="1"/>
          <p:nvPr/>
        </p:nvSpPr>
        <p:spPr>
          <a:xfrm>
            <a:off x="3298632" y="4160036"/>
            <a:ext cx="7165638" cy="1569660"/>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Having convictions is being so thoroughly convinced that something is absolutely true that you take a stand for it regardless of the consequences.</a:t>
            </a:r>
          </a:p>
        </p:txBody>
      </p:sp>
    </p:spTree>
    <p:extLst>
      <p:ext uri="{BB962C8B-B14F-4D97-AF65-F5344CB8AC3E}">
        <p14:creationId xmlns:p14="http://schemas.microsoft.com/office/powerpoint/2010/main" val="264049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1229</TotalTime>
  <Words>2899</Words>
  <Application>Microsoft Macintosh PowerPoint</Application>
  <PresentationFormat>Widescreen</PresentationFormat>
  <Paragraphs>224</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Capitals</vt:lpstr>
      <vt:lpstr>Copperplate Gothic Bold</vt:lpstr>
      <vt:lpstr>inherit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Reingrover</dc:creator>
  <cp:lastModifiedBy>Jim Reingrover</cp:lastModifiedBy>
  <cp:revision>57</cp:revision>
  <dcterms:created xsi:type="dcterms:W3CDTF">2018-07-21T14:25:48Z</dcterms:created>
  <dcterms:modified xsi:type="dcterms:W3CDTF">2018-07-27T14:43:32Z</dcterms:modified>
</cp:coreProperties>
</file>